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6"/>
  </p:notesMasterIdLst>
  <p:handoutMasterIdLst>
    <p:handoutMasterId r:id="rId37"/>
  </p:handoutMasterIdLst>
  <p:sldIdLst>
    <p:sldId id="310" r:id="rId2"/>
    <p:sldId id="260" r:id="rId3"/>
    <p:sldId id="264" r:id="rId4"/>
    <p:sldId id="266" r:id="rId5"/>
    <p:sldId id="261" r:id="rId6"/>
    <p:sldId id="265" r:id="rId7"/>
    <p:sldId id="307" r:id="rId8"/>
    <p:sldId id="267" r:id="rId9"/>
    <p:sldId id="268" r:id="rId10"/>
    <p:sldId id="321" r:id="rId11"/>
    <p:sldId id="269" r:id="rId12"/>
    <p:sldId id="270" r:id="rId13"/>
    <p:sldId id="271" r:id="rId14"/>
    <p:sldId id="291" r:id="rId15"/>
    <p:sldId id="272" r:id="rId16"/>
    <p:sldId id="273" r:id="rId17"/>
    <p:sldId id="274" r:id="rId18"/>
    <p:sldId id="308" r:id="rId19"/>
    <p:sldId id="293" r:id="rId20"/>
    <p:sldId id="319" r:id="rId21"/>
    <p:sldId id="322" r:id="rId22"/>
    <p:sldId id="323" r:id="rId23"/>
    <p:sldId id="325" r:id="rId24"/>
    <p:sldId id="294" r:id="rId25"/>
    <p:sldId id="295" r:id="rId26"/>
    <p:sldId id="296" r:id="rId27"/>
    <p:sldId id="292" r:id="rId28"/>
    <p:sldId id="297" r:id="rId29"/>
    <p:sldId id="311" r:id="rId30"/>
    <p:sldId id="312" r:id="rId31"/>
    <p:sldId id="313" r:id="rId32"/>
    <p:sldId id="316" r:id="rId33"/>
    <p:sldId id="317" r:id="rId34"/>
    <p:sldId id="318" r:id="rId35"/>
  </p:sldIdLst>
  <p:sldSz cx="9144000" cy="6858000" type="screen4x3"/>
  <p:notesSz cx="6797675" cy="9926638"/>
  <p:defaultTextStyle>
    <a:defPPr>
      <a:defRPr lang="de-DE"/>
    </a:defPPr>
    <a:lvl1pPr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3"/>
    <a:srgbClr val="0035C9"/>
    <a:srgbClr val="D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588" autoAdjust="0"/>
  </p:normalViewPr>
  <p:slideViewPr>
    <p:cSldViewPr>
      <p:cViewPr>
        <p:scale>
          <a:sx n="125" d="100"/>
          <a:sy n="125" d="100"/>
        </p:scale>
        <p:origin x="-1944" y="-2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104" d="100"/>
          <a:sy n="104" d="100"/>
        </p:scale>
        <p:origin x="-24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de-CH"/>
          </a:p>
        </p:txBody>
      </p:sp>
      <p:sp>
        <p:nvSpPr>
          <p:cNvPr id="2662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de-CH"/>
          </a:p>
        </p:txBody>
      </p:sp>
      <p:sp>
        <p:nvSpPr>
          <p:cNvPr id="2662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de-CH"/>
          </a:p>
        </p:txBody>
      </p:sp>
      <p:sp>
        <p:nvSpPr>
          <p:cNvPr id="26629"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808D4CCA-A328-4DCC-820C-CA0A597AC1B2}" type="slidenum">
              <a:rPr lang="de-DE"/>
              <a:pPr>
                <a:defRPr/>
              </a:pPr>
              <a:t>‹Nr.›</a:t>
            </a:fld>
            <a:endParaRPr lang="de-DE"/>
          </a:p>
        </p:txBody>
      </p:sp>
    </p:spTree>
    <p:extLst>
      <p:ext uri="{BB962C8B-B14F-4D97-AF65-F5344CB8AC3E}">
        <p14:creationId xmlns:p14="http://schemas.microsoft.com/office/powerpoint/2010/main" val="3844802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de-CH"/>
          </a:p>
        </p:txBody>
      </p:sp>
      <p:sp>
        <p:nvSpPr>
          <p:cNvPr id="11267"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de-CH"/>
          </a:p>
        </p:txBody>
      </p:sp>
      <p:sp>
        <p:nvSpPr>
          <p:cNvPr id="358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de-CH"/>
          </a:p>
        </p:txBody>
      </p:sp>
      <p:sp>
        <p:nvSpPr>
          <p:cNvPr id="1127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BFB23C72-33F7-4354-A2B0-4EB4C759857F}" type="slidenum">
              <a:rPr lang="de-DE"/>
              <a:pPr>
                <a:defRPr/>
              </a:pPr>
              <a:t>‹Nr.›</a:t>
            </a:fld>
            <a:endParaRPr lang="de-DE"/>
          </a:p>
        </p:txBody>
      </p:sp>
    </p:spTree>
    <p:extLst>
      <p:ext uri="{BB962C8B-B14F-4D97-AF65-F5344CB8AC3E}">
        <p14:creationId xmlns:p14="http://schemas.microsoft.com/office/powerpoint/2010/main" val="1987225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2AA66CDC-287D-48CF-ADCF-7BB4AD0938B6}" type="slidenum">
              <a:rPr lang="de-DE" altLang="de-DE" sz="1200" smtClean="0"/>
              <a:pPr/>
              <a:t>1</a:t>
            </a:fld>
            <a:endParaRPr lang="de-DE" altLang="de-DE"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ltLang="de-DE" smtClean="0"/>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650B16B4-A171-48E1-8123-23FC921B34B3}" type="slidenum">
              <a:rPr lang="de-DE" altLang="de-DE" sz="1200" smtClean="0"/>
              <a:pPr/>
              <a:t>10</a:t>
            </a:fld>
            <a:endParaRPr lang="de-DE" altLang="de-DE"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61EC2506-2C6A-49B5-8538-ECC988B96B5C}" type="slidenum">
              <a:rPr lang="de-DE" altLang="de-DE" sz="1200" smtClean="0"/>
              <a:pPr/>
              <a:t>11</a:t>
            </a:fld>
            <a:endParaRPr lang="de-DE" altLang="de-DE"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C67EDA60-D04C-47E1-B7F4-77DD519658BA}" type="slidenum">
              <a:rPr lang="de-DE" altLang="de-DE" sz="1200" smtClean="0"/>
              <a:pPr/>
              <a:t>12</a:t>
            </a:fld>
            <a:endParaRPr lang="de-DE" altLang="de-DE"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102477C7-D1AA-409C-A08E-39E0D1AF5810}" type="slidenum">
              <a:rPr lang="de-DE" altLang="de-DE" sz="1200" smtClean="0"/>
              <a:pPr/>
              <a:t>13</a:t>
            </a:fld>
            <a:endParaRPr lang="de-DE" altLang="de-DE"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2E5F265F-9D04-4262-9602-B227F8A61A71}" type="slidenum">
              <a:rPr lang="de-DE" altLang="de-DE" sz="1200" smtClean="0"/>
              <a:pPr/>
              <a:t>14</a:t>
            </a:fld>
            <a:endParaRPr lang="de-DE" altLang="de-DE"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FE800FA0-0F05-4B86-AF75-250ED7C8067F}" type="slidenum">
              <a:rPr lang="de-DE" altLang="de-DE" sz="1200" smtClean="0"/>
              <a:pPr/>
              <a:t>15</a:t>
            </a:fld>
            <a:endParaRPr lang="de-DE" altLang="de-DE"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E3E305FA-3F70-475A-9B30-708CA71A7161}" type="slidenum">
              <a:rPr lang="de-DE" altLang="de-DE" sz="1200" smtClean="0"/>
              <a:pPr/>
              <a:t>16</a:t>
            </a:fld>
            <a:endParaRPr lang="de-DE" altLang="de-DE"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E7EB9B56-4BBB-4A1F-96B1-E2524D806265}" type="slidenum">
              <a:rPr lang="de-DE" altLang="de-DE" sz="1200" smtClean="0"/>
              <a:pPr/>
              <a:t>17</a:t>
            </a:fld>
            <a:endParaRPr lang="de-DE" altLang="de-DE"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2CFA9719-A06D-48B1-8F83-BD55821BEFFC}" type="slidenum">
              <a:rPr lang="de-DE" altLang="de-DE" sz="1200" smtClean="0"/>
              <a:pPr/>
              <a:t>18</a:t>
            </a:fld>
            <a:endParaRPr lang="de-DE" altLang="de-DE"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8D512F03-9C31-43EA-8D0B-1947B8227F93}" type="slidenum">
              <a:rPr lang="de-DE" altLang="de-DE" sz="1200" smtClean="0"/>
              <a:pPr/>
              <a:t>19</a:t>
            </a:fld>
            <a:endParaRPr lang="de-DE" altLang="de-DE"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4B2D4F09-8FC4-4E37-96BD-AE4E66FCD716}" type="slidenum">
              <a:rPr lang="de-DE" altLang="de-DE" sz="1200" smtClean="0"/>
              <a:pPr/>
              <a:t>2</a:t>
            </a:fld>
            <a:endParaRPr lang="de-DE" altLang="de-DE"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ltLang="de-DE" smtClean="0"/>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ED704CF9-233C-4901-8AB2-5EFDCE1ECF77}" type="slidenum">
              <a:rPr lang="de-DE" altLang="de-DE" sz="1200" smtClean="0"/>
              <a:pPr/>
              <a:t>20</a:t>
            </a:fld>
            <a:endParaRPr lang="de-DE" altLang="de-DE"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a:ln/>
        </p:spPr>
      </p:sp>
      <p:sp>
        <p:nvSpPr>
          <p:cNvPr id="573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ltLang="de-DE" smtClean="0"/>
          </a:p>
        </p:txBody>
      </p:sp>
      <p:sp>
        <p:nvSpPr>
          <p:cNvPr id="573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5AE950F6-1804-452B-84F5-D65D4618431B}" type="slidenum">
              <a:rPr lang="de-DE" altLang="de-DE" sz="1200" smtClean="0"/>
              <a:pPr/>
              <a:t>21</a:t>
            </a:fld>
            <a:endParaRPr lang="de-DE" altLang="de-DE"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ltLang="de-DE" smtClean="0"/>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AE00ABBB-CA70-42D6-AD13-18C1BA35F576}" type="slidenum">
              <a:rPr lang="de-DE" altLang="de-DE" sz="1200" smtClean="0"/>
              <a:pPr/>
              <a:t>22</a:t>
            </a:fld>
            <a:endParaRPr lang="de-DE" altLang="de-DE"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CH" altLang="de-DE" smtClean="0"/>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AE00ABBB-CA70-42D6-AD13-18C1BA35F576}" type="slidenum">
              <a:rPr lang="de-DE" altLang="de-DE" sz="1200" smtClean="0"/>
              <a:pPr/>
              <a:t>23</a:t>
            </a:fld>
            <a:endParaRPr lang="de-DE" altLang="de-DE"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77276E4D-C7B2-4C69-BA07-0DD0FDA305FC}" type="slidenum">
              <a:rPr lang="de-DE" altLang="de-DE" sz="1200" smtClean="0"/>
              <a:pPr/>
              <a:t>24</a:t>
            </a:fld>
            <a:endParaRPr lang="de-DE" altLang="de-DE"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B2C3DA31-163E-41F5-ABCE-8980CFC932B8}" type="slidenum">
              <a:rPr lang="de-DE" altLang="de-DE" sz="1200" smtClean="0"/>
              <a:pPr/>
              <a:t>25</a:t>
            </a:fld>
            <a:endParaRPr lang="de-DE" altLang="de-DE"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DFCD11E5-BF3E-428A-B9F2-68CF09AA2537}" type="slidenum">
              <a:rPr lang="de-DE" altLang="de-DE" sz="1200" smtClean="0"/>
              <a:pPr/>
              <a:t>26</a:t>
            </a:fld>
            <a:endParaRPr lang="de-DE" altLang="de-DE"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F9D00269-9690-4C04-AC35-07B037FE3D0E}" type="slidenum">
              <a:rPr lang="de-DE" altLang="de-DE" sz="1200" smtClean="0"/>
              <a:pPr/>
              <a:t>27</a:t>
            </a:fld>
            <a:endParaRPr lang="de-DE" altLang="de-DE"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8C37BFC9-1DAD-45F8-812D-B68B67444535}" type="slidenum">
              <a:rPr lang="de-DE" altLang="de-DE" sz="1200" smtClean="0"/>
              <a:pPr/>
              <a:t>28</a:t>
            </a:fld>
            <a:endParaRPr lang="de-DE" altLang="de-DE"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BFB70CE6-2204-4509-B7DA-EF5D968E7E3F}" type="slidenum">
              <a:rPr lang="de-DE" altLang="de-DE" sz="1200" smtClean="0"/>
              <a:pPr/>
              <a:t>29</a:t>
            </a:fld>
            <a:endParaRPr lang="de-DE" altLang="de-DE" sz="12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827CFB2B-22AF-4499-A6CB-4B0B91138FE1}" type="slidenum">
              <a:rPr lang="de-DE" altLang="de-DE" sz="1200" smtClean="0"/>
              <a:pPr/>
              <a:t>3</a:t>
            </a:fld>
            <a:endParaRPr lang="de-DE" altLang="de-DE"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0A403AB6-3F39-45E6-AD48-49EA866FA36E}" type="slidenum">
              <a:rPr lang="de-DE" altLang="de-DE" sz="1200" smtClean="0"/>
              <a:pPr/>
              <a:t>30</a:t>
            </a:fld>
            <a:endParaRPr lang="de-DE" altLang="de-DE" sz="120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0F75B99F-F28E-4BC9-BA3B-A4809AFDD813}" type="slidenum">
              <a:rPr lang="de-DE" altLang="de-DE" sz="1200" smtClean="0"/>
              <a:pPr/>
              <a:t>31</a:t>
            </a:fld>
            <a:endParaRPr lang="de-DE" altLang="de-DE"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795D37F6-C47D-4DA8-AF49-4DADC9C491E7}" type="slidenum">
              <a:rPr lang="de-DE" altLang="de-DE" sz="1200" smtClean="0"/>
              <a:pPr/>
              <a:t>32</a:t>
            </a:fld>
            <a:endParaRPr lang="de-DE" altLang="de-DE" sz="120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14B14613-E3BF-4EDD-A622-FF423DA91F4F}" type="slidenum">
              <a:rPr lang="de-DE" altLang="de-DE" sz="1200" smtClean="0"/>
              <a:pPr/>
              <a:t>33</a:t>
            </a:fld>
            <a:endParaRPr lang="de-DE" altLang="de-DE" sz="120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308250AB-D6CA-49E2-BDA5-866324F85D75}" type="slidenum">
              <a:rPr lang="de-DE" altLang="de-DE" sz="1200" smtClean="0"/>
              <a:pPr/>
              <a:t>34</a:t>
            </a:fld>
            <a:endParaRPr lang="de-DE" altLang="de-DE"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1174DB10-0BCE-4D6F-A358-D5A50B0B9196}" type="slidenum">
              <a:rPr lang="de-DE" altLang="de-DE" sz="1200" smtClean="0"/>
              <a:pPr/>
              <a:t>4</a:t>
            </a:fld>
            <a:endParaRPr lang="de-DE" altLang="de-DE"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99E02AB2-A1A5-4B84-9DE9-9D6F9897E4DE}" type="slidenum">
              <a:rPr lang="de-DE" altLang="de-DE" sz="1200" smtClean="0"/>
              <a:pPr/>
              <a:t>5</a:t>
            </a:fld>
            <a:endParaRPr lang="de-DE" altLang="de-DE"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56015ACE-22CB-409A-A720-93E8BA254169}" type="slidenum">
              <a:rPr lang="de-DE" altLang="de-DE" sz="1200" smtClean="0"/>
              <a:pPr/>
              <a:t>6</a:t>
            </a:fld>
            <a:endParaRPr lang="de-DE" altLang="de-DE"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E8FF0130-4827-40F7-A6C0-E747F8F5A8AB}" type="slidenum">
              <a:rPr lang="de-DE" altLang="de-DE" sz="1200" smtClean="0"/>
              <a:pPr/>
              <a:t>7</a:t>
            </a:fld>
            <a:endParaRPr lang="de-DE" altLang="de-DE"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216AF3BC-D9E4-4CF9-8957-88D70B1ED89F}" type="slidenum">
              <a:rPr lang="de-DE" altLang="de-DE" sz="1200" smtClean="0"/>
              <a:pPr/>
              <a:t>8</a:t>
            </a:fld>
            <a:endParaRPr lang="de-DE" altLang="de-DE"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fld id="{54614B2E-B423-458C-B1C2-D650DA6040FA}" type="slidenum">
              <a:rPr lang="de-DE" altLang="de-DE" sz="1200" smtClean="0"/>
              <a:pPr/>
              <a:t>9</a:t>
            </a:fld>
            <a:endParaRPr lang="de-DE" altLang="de-DE"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pPr>
              <a:defRPr/>
            </a:pPr>
            <a:fld id="{B7013899-84F1-47D2-A3A2-786D33A52855}" type="slidenum">
              <a:rPr lang="de-DE"/>
              <a:pPr>
                <a:defRPr/>
              </a:pPr>
              <a:t>‹Nr.›</a:t>
            </a:fld>
            <a:endParaRPr lang="de-DE"/>
          </a:p>
        </p:txBody>
      </p:sp>
    </p:spTree>
    <p:extLst>
      <p:ext uri="{BB962C8B-B14F-4D97-AF65-F5344CB8AC3E}">
        <p14:creationId xmlns:p14="http://schemas.microsoft.com/office/powerpoint/2010/main" val="42340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pPr>
              <a:defRPr/>
            </a:pPr>
            <a:fld id="{D9BE4C09-942F-4498-AB28-D96419E013AC}" type="slidenum">
              <a:rPr lang="de-DE"/>
              <a:pPr>
                <a:defRPr/>
              </a:pPr>
              <a:t>‹Nr.›</a:t>
            </a:fld>
            <a:endParaRPr lang="de-DE"/>
          </a:p>
        </p:txBody>
      </p:sp>
    </p:spTree>
    <p:extLst>
      <p:ext uri="{BB962C8B-B14F-4D97-AF65-F5344CB8AC3E}">
        <p14:creationId xmlns:p14="http://schemas.microsoft.com/office/powerpoint/2010/main" val="136617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pPr>
              <a:defRPr/>
            </a:pPr>
            <a:fld id="{DC4B7361-F938-4B84-B079-1C3DFDD72B50}" type="slidenum">
              <a:rPr lang="de-DE"/>
              <a:pPr>
                <a:defRPr/>
              </a:pPr>
              <a:t>‹Nr.›</a:t>
            </a:fld>
            <a:endParaRPr lang="de-DE"/>
          </a:p>
        </p:txBody>
      </p:sp>
    </p:spTree>
    <p:extLst>
      <p:ext uri="{BB962C8B-B14F-4D97-AF65-F5344CB8AC3E}">
        <p14:creationId xmlns:p14="http://schemas.microsoft.com/office/powerpoint/2010/main" val="76952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pPr>
              <a:defRPr/>
            </a:pPr>
            <a:fld id="{54FF8756-7002-4E96-96E0-63AE7A30EEA0}" type="slidenum">
              <a:rPr lang="de-DE"/>
              <a:pPr>
                <a:defRPr/>
              </a:pPr>
              <a:t>‹Nr.›</a:t>
            </a:fld>
            <a:endParaRPr lang="de-DE"/>
          </a:p>
        </p:txBody>
      </p:sp>
    </p:spTree>
    <p:extLst>
      <p:ext uri="{BB962C8B-B14F-4D97-AF65-F5344CB8AC3E}">
        <p14:creationId xmlns:p14="http://schemas.microsoft.com/office/powerpoint/2010/main" val="198927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pPr>
              <a:defRPr/>
            </a:pPr>
            <a:fld id="{8DAF01F5-C5FD-48B3-8ABA-2AE3244325E8}" type="slidenum">
              <a:rPr lang="de-DE"/>
              <a:pPr>
                <a:defRPr/>
              </a:pPr>
              <a:t>‹Nr.›</a:t>
            </a:fld>
            <a:endParaRPr lang="de-DE"/>
          </a:p>
        </p:txBody>
      </p:sp>
    </p:spTree>
    <p:extLst>
      <p:ext uri="{BB962C8B-B14F-4D97-AF65-F5344CB8AC3E}">
        <p14:creationId xmlns:p14="http://schemas.microsoft.com/office/powerpoint/2010/main" val="686689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pPr>
              <a:defRPr/>
            </a:pPr>
            <a:fld id="{F1E13480-CCF2-41C6-955A-9741A0FA6F7A}" type="slidenum">
              <a:rPr lang="de-DE"/>
              <a:pPr>
                <a:defRPr/>
              </a:pPr>
              <a:t>‹Nr.›</a:t>
            </a:fld>
            <a:endParaRPr lang="de-DE"/>
          </a:p>
        </p:txBody>
      </p:sp>
    </p:spTree>
    <p:extLst>
      <p:ext uri="{BB962C8B-B14F-4D97-AF65-F5344CB8AC3E}">
        <p14:creationId xmlns:p14="http://schemas.microsoft.com/office/powerpoint/2010/main" val="180853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p>
        </p:txBody>
      </p:sp>
      <p:sp>
        <p:nvSpPr>
          <p:cNvPr id="8" name="Rectangle 5"/>
          <p:cNvSpPr>
            <a:spLocks noGrp="1" noChangeArrowheads="1"/>
          </p:cNvSpPr>
          <p:nvPr>
            <p:ph type="ftr" sz="quarter" idx="11"/>
          </p:nvPr>
        </p:nvSpPr>
        <p:spPr>
          <a:ln/>
        </p:spPr>
        <p:txBody>
          <a:bodyPr/>
          <a:lstStyle>
            <a:lvl1pPr>
              <a:defRPr/>
            </a:lvl1pPr>
          </a:lstStyle>
          <a:p>
            <a:pPr>
              <a:defRPr/>
            </a:pPr>
            <a:endParaRPr lang="de-CH"/>
          </a:p>
        </p:txBody>
      </p:sp>
      <p:sp>
        <p:nvSpPr>
          <p:cNvPr id="9" name="Rectangle 6"/>
          <p:cNvSpPr>
            <a:spLocks noGrp="1" noChangeArrowheads="1"/>
          </p:cNvSpPr>
          <p:nvPr>
            <p:ph type="sldNum" sz="quarter" idx="12"/>
          </p:nvPr>
        </p:nvSpPr>
        <p:spPr>
          <a:ln/>
        </p:spPr>
        <p:txBody>
          <a:bodyPr/>
          <a:lstStyle>
            <a:lvl1pPr>
              <a:defRPr/>
            </a:lvl1pPr>
          </a:lstStyle>
          <a:p>
            <a:pPr>
              <a:defRPr/>
            </a:pPr>
            <a:fld id="{5FD988B5-02FE-495D-825B-A2B4DD4E88FD}" type="slidenum">
              <a:rPr lang="de-DE"/>
              <a:pPr>
                <a:defRPr/>
              </a:pPr>
              <a:t>‹Nr.›</a:t>
            </a:fld>
            <a:endParaRPr lang="de-DE"/>
          </a:p>
        </p:txBody>
      </p:sp>
    </p:spTree>
    <p:extLst>
      <p:ext uri="{BB962C8B-B14F-4D97-AF65-F5344CB8AC3E}">
        <p14:creationId xmlns:p14="http://schemas.microsoft.com/office/powerpoint/2010/main" val="149369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p>
        </p:txBody>
      </p:sp>
      <p:sp>
        <p:nvSpPr>
          <p:cNvPr id="4" name="Rectangle 5"/>
          <p:cNvSpPr>
            <a:spLocks noGrp="1" noChangeArrowheads="1"/>
          </p:cNvSpPr>
          <p:nvPr>
            <p:ph type="ftr" sz="quarter" idx="11"/>
          </p:nvPr>
        </p:nvSpPr>
        <p:spPr>
          <a:ln/>
        </p:spPr>
        <p:txBody>
          <a:bodyPr/>
          <a:lstStyle>
            <a:lvl1pPr>
              <a:defRPr/>
            </a:lvl1pPr>
          </a:lstStyle>
          <a:p>
            <a:pPr>
              <a:defRPr/>
            </a:pPr>
            <a:endParaRPr lang="de-CH"/>
          </a:p>
        </p:txBody>
      </p:sp>
      <p:sp>
        <p:nvSpPr>
          <p:cNvPr id="5" name="Rectangle 6"/>
          <p:cNvSpPr>
            <a:spLocks noGrp="1" noChangeArrowheads="1"/>
          </p:cNvSpPr>
          <p:nvPr>
            <p:ph type="sldNum" sz="quarter" idx="12"/>
          </p:nvPr>
        </p:nvSpPr>
        <p:spPr>
          <a:ln/>
        </p:spPr>
        <p:txBody>
          <a:bodyPr/>
          <a:lstStyle>
            <a:lvl1pPr>
              <a:defRPr/>
            </a:lvl1pPr>
          </a:lstStyle>
          <a:p>
            <a:pPr>
              <a:defRPr/>
            </a:pPr>
            <a:fld id="{5DD8A295-EB41-49E1-AE8C-733C650F0832}" type="slidenum">
              <a:rPr lang="de-DE"/>
              <a:pPr>
                <a:defRPr/>
              </a:pPr>
              <a:t>‹Nr.›</a:t>
            </a:fld>
            <a:endParaRPr lang="de-DE"/>
          </a:p>
        </p:txBody>
      </p:sp>
    </p:spTree>
    <p:extLst>
      <p:ext uri="{BB962C8B-B14F-4D97-AF65-F5344CB8AC3E}">
        <p14:creationId xmlns:p14="http://schemas.microsoft.com/office/powerpoint/2010/main" val="754564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p>
        </p:txBody>
      </p:sp>
      <p:sp>
        <p:nvSpPr>
          <p:cNvPr id="3" name="Rectangle 5"/>
          <p:cNvSpPr>
            <a:spLocks noGrp="1" noChangeArrowheads="1"/>
          </p:cNvSpPr>
          <p:nvPr>
            <p:ph type="ftr" sz="quarter" idx="11"/>
          </p:nvPr>
        </p:nvSpPr>
        <p:spPr>
          <a:ln/>
        </p:spPr>
        <p:txBody>
          <a:bodyPr/>
          <a:lstStyle>
            <a:lvl1pPr>
              <a:defRPr/>
            </a:lvl1pPr>
          </a:lstStyle>
          <a:p>
            <a:pPr>
              <a:defRPr/>
            </a:pPr>
            <a:endParaRPr lang="de-CH"/>
          </a:p>
        </p:txBody>
      </p:sp>
      <p:sp>
        <p:nvSpPr>
          <p:cNvPr id="4" name="Rectangle 6"/>
          <p:cNvSpPr>
            <a:spLocks noGrp="1" noChangeArrowheads="1"/>
          </p:cNvSpPr>
          <p:nvPr>
            <p:ph type="sldNum" sz="quarter" idx="12"/>
          </p:nvPr>
        </p:nvSpPr>
        <p:spPr>
          <a:ln/>
        </p:spPr>
        <p:txBody>
          <a:bodyPr/>
          <a:lstStyle>
            <a:lvl1pPr>
              <a:defRPr/>
            </a:lvl1pPr>
          </a:lstStyle>
          <a:p>
            <a:pPr>
              <a:defRPr/>
            </a:pPr>
            <a:fld id="{8FF38A20-FCAE-41A6-9CF9-E7362D8A5443}" type="slidenum">
              <a:rPr lang="de-DE"/>
              <a:pPr>
                <a:defRPr/>
              </a:pPr>
              <a:t>‹Nr.›</a:t>
            </a:fld>
            <a:endParaRPr lang="de-DE"/>
          </a:p>
        </p:txBody>
      </p:sp>
    </p:spTree>
    <p:extLst>
      <p:ext uri="{BB962C8B-B14F-4D97-AF65-F5344CB8AC3E}">
        <p14:creationId xmlns:p14="http://schemas.microsoft.com/office/powerpoint/2010/main" val="274860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pPr>
              <a:defRPr/>
            </a:pPr>
            <a:fld id="{1FAC48CB-87BC-4C33-95FC-F75C4878F629}" type="slidenum">
              <a:rPr lang="de-DE"/>
              <a:pPr>
                <a:defRPr/>
              </a:pPr>
              <a:t>‹Nr.›</a:t>
            </a:fld>
            <a:endParaRPr lang="de-DE"/>
          </a:p>
        </p:txBody>
      </p:sp>
    </p:spTree>
    <p:extLst>
      <p:ext uri="{BB962C8B-B14F-4D97-AF65-F5344CB8AC3E}">
        <p14:creationId xmlns:p14="http://schemas.microsoft.com/office/powerpoint/2010/main" val="286415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pPr>
              <a:defRPr/>
            </a:pPr>
            <a:fld id="{7F609421-8348-4B6C-A1F4-D6DC28C73B8D}" type="slidenum">
              <a:rPr lang="de-DE"/>
              <a:pPr>
                <a:defRPr/>
              </a:pPr>
              <a:t>‹Nr.›</a:t>
            </a:fld>
            <a:endParaRPr lang="de-DE"/>
          </a:p>
        </p:txBody>
      </p:sp>
    </p:spTree>
    <p:extLst>
      <p:ext uri="{BB962C8B-B14F-4D97-AF65-F5344CB8AC3E}">
        <p14:creationId xmlns:p14="http://schemas.microsoft.com/office/powerpoint/2010/main" val="302186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Mastertitelformat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a:lvl1pPr>
          </a:lstStyle>
          <a:p>
            <a:pPr>
              <a:defRPr/>
            </a:pPr>
            <a:endParaRPr lang="de-CH"/>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de-CH"/>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962DFB1B-B234-4A39-92B4-A10778EE60CC}" type="slidenum">
              <a:rPr lang="de-DE"/>
              <a:pPr>
                <a:defRPr/>
              </a:pPr>
              <a:t>‹Nr.›</a:t>
            </a:fld>
            <a:endParaRPr lang="de-DE"/>
          </a:p>
        </p:txBody>
      </p:sp>
      <p:pic>
        <p:nvPicPr>
          <p:cNvPr id="1031" name="Bild 7" descr="Musterseite_Kopf.pn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0" y="0"/>
            <a:ext cx="457200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pitchFamily="-109" charset="-128"/>
        </a:defRPr>
      </a:lvl1pPr>
      <a:lvl2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pitchFamily="-109" charset="-128"/>
        </a:defRPr>
      </a:lvl2pPr>
      <a:lvl3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pitchFamily="-109" charset="-128"/>
        </a:defRPr>
      </a:lvl3pPr>
      <a:lvl4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pitchFamily="-109" charset="-128"/>
        </a:defRPr>
      </a:lvl4pPr>
      <a:lvl5pPr algn="ctr" rtl="0" eaLnBrk="0" fontAlgn="base" hangingPunct="0">
        <a:spcBef>
          <a:spcPct val="0"/>
        </a:spcBef>
        <a:spcAft>
          <a:spcPct val="0"/>
        </a:spcAft>
        <a:defRPr sz="4400">
          <a:solidFill>
            <a:schemeClr val="tx2"/>
          </a:solidFill>
          <a:latin typeface="Arial" charset="0"/>
          <a:ea typeface="ＭＳ Ｐゴシック" pitchFamily="34" charset="-128"/>
          <a:cs typeface="ＭＳ Ｐゴシック" pitchFamily="-109" charset="-128"/>
        </a:defRPr>
      </a:lvl5pPr>
      <a:lvl6pPr marL="457200" algn="ctr" rtl="0" fontAlgn="base">
        <a:spcBef>
          <a:spcPct val="0"/>
        </a:spcBef>
        <a:spcAft>
          <a:spcPct val="0"/>
        </a:spcAft>
        <a:defRPr sz="4400">
          <a:solidFill>
            <a:schemeClr val="tx2"/>
          </a:solidFill>
          <a:latin typeface="Arial" charset="0"/>
          <a:ea typeface="ＭＳ Ｐゴシック" pitchFamily="34" charset="-128"/>
        </a:defRPr>
      </a:lvl6pPr>
      <a:lvl7pPr marL="914400" algn="ctr" rtl="0" fontAlgn="base">
        <a:spcBef>
          <a:spcPct val="0"/>
        </a:spcBef>
        <a:spcAft>
          <a:spcPct val="0"/>
        </a:spcAft>
        <a:defRPr sz="4400">
          <a:solidFill>
            <a:schemeClr val="tx2"/>
          </a:solidFill>
          <a:latin typeface="Arial" charset="0"/>
          <a:ea typeface="ＭＳ Ｐゴシック" pitchFamily="34" charset="-128"/>
        </a:defRPr>
      </a:lvl7pPr>
      <a:lvl8pPr marL="1371600" algn="ctr" rtl="0" fontAlgn="base">
        <a:spcBef>
          <a:spcPct val="0"/>
        </a:spcBef>
        <a:spcAft>
          <a:spcPct val="0"/>
        </a:spcAft>
        <a:defRPr sz="4400">
          <a:solidFill>
            <a:schemeClr val="tx2"/>
          </a:solidFill>
          <a:latin typeface="Arial" charset="0"/>
          <a:ea typeface="ＭＳ Ｐゴシック" pitchFamily="34" charset="-128"/>
        </a:defRPr>
      </a:lvl8pPr>
      <a:lvl9pPr marL="1828800" algn="ctr" rtl="0" fontAlgn="base">
        <a:spcBef>
          <a:spcPct val="0"/>
        </a:spcBef>
        <a:spcAft>
          <a:spcPct val="0"/>
        </a:spcAft>
        <a:defRPr sz="44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pitchFamily="-109" charset="-128"/>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erufsbildung.ch/"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hb.berufsbildung.ch/"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hb.berufsbildung.ch/"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b.berufsbildung.ch/"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hyperlink" Target="http://www.hb.berufsbildung.ch/"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lex.berufsbildung.ch/"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berufsbildung.ch/" TargetMode="External"/><Relationship Id="rId7" Type="http://schemas.openxmlformats.org/officeDocument/2006/relationships/hyperlink" Target="http://www.shop.sdbb.ch/"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mailto:vertrieb@sdbb.ch" TargetMode="External"/><Relationship Id="rId5" Type="http://schemas.openxmlformats.org/officeDocument/2006/relationships/hyperlink" Target="http://www.lex.berufsbildung.ch/" TargetMode="External"/><Relationship Id="rId4" Type="http://schemas.openxmlformats.org/officeDocument/2006/relationships/hyperlink" Target="http://www.hb.berufsbildung.ch/"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755650" y="981075"/>
            <a:ext cx="7696200" cy="5105400"/>
          </a:xfrm>
        </p:spPr>
        <p:txBody>
          <a:bodyPr/>
          <a:lstStyle/>
          <a:p>
            <a:pPr marL="0" indent="0" eaLnBrk="1" hangingPunct="1">
              <a:buFontTx/>
              <a:buNone/>
            </a:pPr>
            <a:endParaRPr lang="de-CH" altLang="de-DE" b="1" smtClean="0">
              <a:solidFill>
                <a:srgbClr val="0035C9"/>
              </a:solidFill>
            </a:endParaRPr>
          </a:p>
          <a:p>
            <a:pPr marL="0" indent="0" eaLnBrk="1" hangingPunct="1">
              <a:buFontTx/>
              <a:buNone/>
            </a:pPr>
            <a:endParaRPr lang="de-CH" altLang="de-DE" b="1" smtClean="0">
              <a:solidFill>
                <a:srgbClr val="0035C9"/>
              </a:solidFill>
            </a:endParaRPr>
          </a:p>
          <a:p>
            <a:pPr marL="0" indent="0" eaLnBrk="1" hangingPunct="1">
              <a:buFontTx/>
              <a:buNone/>
            </a:pPr>
            <a:endParaRPr lang="de-CH" altLang="de-DE" b="1" smtClean="0">
              <a:solidFill>
                <a:srgbClr val="0035C9"/>
              </a:solidFill>
            </a:endParaRPr>
          </a:p>
          <a:p>
            <a:pPr marL="0" indent="0" eaLnBrk="1" hangingPunct="1">
              <a:buFontTx/>
              <a:buNone/>
            </a:pPr>
            <a:r>
              <a:rPr lang="de-CH" altLang="de-DE" b="1" smtClean="0">
                <a:solidFill>
                  <a:srgbClr val="0035C9"/>
                </a:solidFill>
              </a:rPr>
              <a:t>Handbuch betriebliche Grundbildung</a:t>
            </a:r>
          </a:p>
          <a:p>
            <a:pPr marL="0" indent="0" eaLnBrk="1" hangingPunct="1">
              <a:buFontTx/>
              <a:buNone/>
            </a:pPr>
            <a:r>
              <a:rPr lang="de-CH" altLang="de-DE" b="1" smtClean="0">
                <a:solidFill>
                  <a:srgbClr val="0035C9"/>
                </a:solidFill>
              </a:rPr>
              <a:t>und Lexikon der Berufsbildung</a:t>
            </a:r>
          </a:p>
          <a:p>
            <a:pPr marL="0" indent="0" eaLnBrk="1" hangingPunct="1">
              <a:lnSpc>
                <a:spcPct val="120000"/>
              </a:lnSpc>
              <a:spcBef>
                <a:spcPct val="0"/>
              </a:spcBef>
              <a:spcAft>
                <a:spcPts val="275"/>
              </a:spcAft>
              <a:buFontTx/>
              <a:buNone/>
            </a:pPr>
            <a:endParaRPr lang="de-DE" altLang="de-DE" smtClean="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685800" y="1052513"/>
            <a:ext cx="7772400" cy="5043487"/>
          </a:xfrm>
        </p:spPr>
        <p:txBody>
          <a:bodyPr/>
          <a:lstStyle/>
          <a:p>
            <a:pPr marL="190500" indent="-190500" eaLnBrk="1" hangingPunct="1">
              <a:lnSpc>
                <a:spcPct val="120000"/>
              </a:lnSpc>
              <a:spcBef>
                <a:spcPct val="0"/>
              </a:spcBef>
              <a:buFontTx/>
              <a:buNone/>
            </a:pPr>
            <a:r>
              <a:rPr lang="de-DE" altLang="de-DE" sz="1800" b="1" smtClean="0">
                <a:solidFill>
                  <a:srgbClr val="000000"/>
                </a:solidFill>
              </a:rPr>
              <a:t>	4.5. Gesprächsführung</a:t>
            </a:r>
          </a:p>
          <a:p>
            <a:pPr marL="190500" indent="-190500" eaLnBrk="1" hangingPunct="1">
              <a:lnSpc>
                <a:spcPct val="120000"/>
              </a:lnSpc>
              <a:spcBef>
                <a:spcPct val="0"/>
              </a:spcBef>
              <a:buFontTx/>
              <a:buNone/>
            </a:pPr>
            <a:r>
              <a:rPr lang="de-DE" altLang="de-DE" sz="1800" b="1" smtClean="0">
                <a:solidFill>
                  <a:srgbClr val="0035C9"/>
                </a:solidFill>
              </a:rPr>
              <a:t>	CHECK-LISTE</a:t>
            </a:r>
          </a:p>
          <a:p>
            <a:pPr marL="190500" indent="-190500" eaLnBrk="1" hangingPunct="1">
              <a:lnSpc>
                <a:spcPct val="120000"/>
              </a:lnSpc>
              <a:spcBef>
                <a:spcPct val="0"/>
              </a:spcBef>
              <a:buFontTx/>
              <a:buNone/>
            </a:pPr>
            <a:r>
              <a:rPr lang="de-DE" altLang="de-DE" sz="1800" smtClean="0">
                <a:solidFill>
                  <a:srgbClr val="000000"/>
                </a:solidFill>
              </a:rPr>
              <a:t>	･ Raster für die Gesprächsvorbereitung</a:t>
            </a:r>
          </a:p>
          <a:p>
            <a:pPr marL="190500" indent="-190500" eaLnBrk="1" hangingPunct="1">
              <a:lnSpc>
                <a:spcPct val="120000"/>
              </a:lnSpc>
              <a:spcBef>
                <a:spcPct val="0"/>
              </a:spcBef>
              <a:buFontTx/>
              <a:buNone/>
            </a:pPr>
            <a:r>
              <a:rPr lang="de-DE" altLang="de-DE" sz="1800" b="1" smtClean="0">
                <a:solidFill>
                  <a:srgbClr val="000000"/>
                </a:solidFill>
              </a:rPr>
              <a:t>	4.6. Probleme lösen</a:t>
            </a:r>
          </a:p>
          <a:p>
            <a:pPr marL="190500" indent="-190500" eaLnBrk="1" hangingPunct="1">
              <a:lnSpc>
                <a:spcPct val="120000"/>
              </a:lnSpc>
              <a:spcBef>
                <a:spcPct val="0"/>
              </a:spcBef>
              <a:buFontTx/>
              <a:buNone/>
            </a:pPr>
            <a:r>
              <a:rPr lang="de-DE" altLang="de-DE" sz="1800" b="1" smtClean="0">
                <a:solidFill>
                  <a:srgbClr val="0035C9"/>
                </a:solidFill>
              </a:rPr>
              <a:t>	CHECK-LISTEN</a:t>
            </a:r>
          </a:p>
          <a:p>
            <a:pPr marL="190500" indent="-190500" eaLnBrk="1" hangingPunct="1">
              <a:lnSpc>
                <a:spcPct val="120000"/>
              </a:lnSpc>
              <a:spcBef>
                <a:spcPct val="0"/>
              </a:spcBef>
              <a:buFontTx/>
              <a:buNone/>
            </a:pPr>
            <a:r>
              <a:rPr lang="de-DE" altLang="de-DE" sz="1800" smtClean="0">
                <a:solidFill>
                  <a:srgbClr val="000000"/>
                </a:solidFill>
              </a:rPr>
              <a:t>	･ Konflikte klären und lösen</a:t>
            </a:r>
          </a:p>
          <a:p>
            <a:pPr marL="190500" indent="-190500" eaLnBrk="1" hangingPunct="1">
              <a:lnSpc>
                <a:spcPct val="120000"/>
              </a:lnSpc>
              <a:spcBef>
                <a:spcPct val="0"/>
              </a:spcBef>
              <a:buFontTx/>
              <a:buNone/>
            </a:pPr>
            <a:r>
              <a:rPr lang="de-DE" altLang="de-DE" sz="1800" smtClean="0">
                <a:solidFill>
                  <a:srgbClr val="000000"/>
                </a:solidFill>
              </a:rPr>
              <a:t>	･ Konfliktbewältigung</a:t>
            </a:r>
          </a:p>
          <a:p>
            <a:pPr marL="190500" indent="-190500" eaLnBrk="1" hangingPunct="1">
              <a:lnSpc>
                <a:spcPct val="120000"/>
              </a:lnSpc>
              <a:spcBef>
                <a:spcPct val="0"/>
              </a:spcBef>
              <a:buFontTx/>
              <a:buNone/>
            </a:pPr>
            <a:r>
              <a:rPr lang="de-DE" altLang="de-DE" sz="1800" b="1" smtClean="0">
                <a:solidFill>
                  <a:srgbClr val="000000"/>
                </a:solidFill>
              </a:rPr>
              <a:t>	4.7. Teamarbeit</a:t>
            </a:r>
          </a:p>
          <a:p>
            <a:pPr marL="190500" indent="-190500" eaLnBrk="1" hangingPunct="1">
              <a:lnSpc>
                <a:spcPct val="120000"/>
              </a:lnSpc>
              <a:spcBef>
                <a:spcPct val="0"/>
              </a:spcBef>
              <a:buFontTx/>
              <a:buNone/>
            </a:pPr>
            <a:r>
              <a:rPr lang="de-DE" altLang="de-DE" sz="1800" b="1" smtClean="0">
                <a:solidFill>
                  <a:srgbClr val="000000"/>
                </a:solidFill>
              </a:rPr>
              <a:t>	4.8. Führen und Motivieren</a:t>
            </a:r>
          </a:p>
          <a:p>
            <a:pPr marL="190500" indent="-190500" eaLnBrk="1" hangingPunct="1">
              <a:lnSpc>
                <a:spcPct val="120000"/>
              </a:lnSpc>
              <a:spcBef>
                <a:spcPct val="0"/>
              </a:spcBef>
              <a:buFontTx/>
              <a:buNone/>
            </a:pPr>
            <a:r>
              <a:rPr lang="de-DE" altLang="de-DE" sz="1800" b="1" smtClean="0">
                <a:solidFill>
                  <a:srgbClr val="0035C9"/>
                </a:solidFill>
              </a:rPr>
              <a:t>	CHECK-LISTE</a:t>
            </a:r>
          </a:p>
          <a:p>
            <a:pPr marL="190500" indent="-190500" eaLnBrk="1" hangingPunct="1">
              <a:lnSpc>
                <a:spcPct val="120000"/>
              </a:lnSpc>
              <a:spcBef>
                <a:spcPct val="0"/>
              </a:spcBef>
              <a:buFontTx/>
              <a:buNone/>
            </a:pPr>
            <a:r>
              <a:rPr lang="de-DE" altLang="de-DE" sz="1800" smtClean="0">
                <a:solidFill>
                  <a:srgbClr val="000000"/>
                </a:solidFill>
              </a:rPr>
              <a:t>	･ Motivation fördern und pflegen</a:t>
            </a:r>
          </a:p>
          <a:p>
            <a:pPr marL="190500" indent="-190500" eaLnBrk="1" hangingPunct="1">
              <a:lnSpc>
                <a:spcPct val="120000"/>
              </a:lnSpc>
              <a:spcBef>
                <a:spcPct val="0"/>
              </a:spcBef>
              <a:buFontTx/>
              <a:buNone/>
            </a:pPr>
            <a:endParaRPr lang="de-DE" altLang="de-DE" sz="1800" b="1" smtClean="0">
              <a:solidFill>
                <a:srgbClr val="000000"/>
              </a:solidFill>
            </a:endParaRPr>
          </a:p>
          <a:p>
            <a:pPr marL="190500" indent="-190500" eaLnBrk="1" hangingPunct="1">
              <a:lnSpc>
                <a:spcPct val="120000"/>
              </a:lnSpc>
              <a:spcBef>
                <a:spcPct val="0"/>
              </a:spcBef>
              <a:buFontTx/>
              <a:buNone/>
            </a:pPr>
            <a:endParaRPr lang="de-DE" altLang="de-DE" sz="1800" b="1" smtClean="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684213" y="1052513"/>
            <a:ext cx="7772400" cy="5105400"/>
          </a:xfrm>
        </p:spPr>
        <p:txBody>
          <a:bodyPr/>
          <a:lstStyle/>
          <a:p>
            <a:pPr marL="190500" indent="-190500" eaLnBrk="1" hangingPunct="1">
              <a:lnSpc>
                <a:spcPct val="120000"/>
              </a:lnSpc>
              <a:spcBef>
                <a:spcPct val="0"/>
              </a:spcBef>
              <a:spcAft>
                <a:spcPts val="275"/>
              </a:spcAft>
              <a:buFontTx/>
              <a:buNone/>
            </a:pPr>
            <a:r>
              <a:rPr lang="de-DE" altLang="de-DE" sz="1800" b="1" smtClean="0">
                <a:solidFill>
                  <a:srgbClr val="0035C9"/>
                </a:solidFill>
              </a:rPr>
              <a:t>A 5. Bildungsabschluss</a:t>
            </a:r>
            <a:endParaRPr lang="de-DE" altLang="de-DE" sz="1800" smtClean="0">
              <a:solidFill>
                <a:srgbClr val="000000"/>
              </a:solidFill>
            </a:endParaRPr>
          </a:p>
          <a:p>
            <a:pPr marL="190500" indent="-190500" eaLnBrk="1" hangingPunct="1">
              <a:lnSpc>
                <a:spcPct val="120000"/>
              </a:lnSpc>
              <a:spcBef>
                <a:spcPct val="0"/>
              </a:spcBef>
              <a:buFontTx/>
              <a:buNone/>
            </a:pPr>
            <a:r>
              <a:rPr lang="de-DE" altLang="de-DE" sz="1800" b="1" smtClean="0">
                <a:solidFill>
                  <a:srgbClr val="000000"/>
                </a:solidFill>
              </a:rPr>
              <a:t>	5.1. Vorbereiten der Lernenden auf das Qualifikationsverfahren</a:t>
            </a:r>
          </a:p>
          <a:p>
            <a:pPr marL="190500" indent="-190500" eaLnBrk="1" hangingPunct="1">
              <a:lnSpc>
                <a:spcPct val="120000"/>
              </a:lnSpc>
              <a:spcBef>
                <a:spcPct val="0"/>
              </a:spcBef>
              <a:buFontTx/>
              <a:buNone/>
            </a:pPr>
            <a:r>
              <a:rPr lang="de-DE" altLang="de-DE" sz="1800" b="1" smtClean="0">
                <a:solidFill>
                  <a:srgbClr val="000000"/>
                </a:solidFill>
              </a:rPr>
              <a:t>	5.2. Lehrzeugnis</a:t>
            </a:r>
          </a:p>
          <a:p>
            <a:pPr marL="190500" indent="-190500" eaLnBrk="1" hangingPunct="1">
              <a:lnSpc>
                <a:spcPct val="120000"/>
              </a:lnSpc>
              <a:spcBef>
                <a:spcPct val="0"/>
              </a:spcBef>
              <a:buFontTx/>
              <a:buNone/>
            </a:pPr>
            <a:r>
              <a:rPr lang="de-DE" altLang="de-DE" sz="1800" b="1" smtClean="0">
                <a:solidFill>
                  <a:srgbClr val="0035C9"/>
                </a:solidFill>
              </a:rPr>
              <a:t>	CHECK-LISTE</a:t>
            </a:r>
            <a:endParaRPr lang="de-DE" altLang="de-DE" sz="1800" smtClean="0">
              <a:solidFill>
                <a:srgbClr val="000000"/>
              </a:solidFill>
            </a:endParaRPr>
          </a:p>
          <a:p>
            <a:pPr marL="190500" indent="-190500" eaLnBrk="1" hangingPunct="1">
              <a:lnSpc>
                <a:spcPct val="120000"/>
              </a:lnSpc>
              <a:spcBef>
                <a:spcPct val="0"/>
              </a:spcBef>
              <a:buFontTx/>
              <a:buNone/>
            </a:pPr>
            <a:r>
              <a:rPr lang="de-DE" altLang="de-DE" sz="1800" smtClean="0">
                <a:solidFill>
                  <a:srgbClr val="000000"/>
                </a:solidFill>
              </a:rPr>
              <a:t>	･ Das Lehrzeugnis</a:t>
            </a:r>
          </a:p>
          <a:p>
            <a:pPr marL="190500" indent="-190500" eaLnBrk="1" hangingPunct="1">
              <a:lnSpc>
                <a:spcPct val="120000"/>
              </a:lnSpc>
              <a:spcBef>
                <a:spcPct val="0"/>
              </a:spcBef>
              <a:buFontTx/>
              <a:buNone/>
            </a:pPr>
            <a:r>
              <a:rPr lang="de-DE" altLang="de-DE" sz="1800" b="1" smtClean="0">
                <a:solidFill>
                  <a:srgbClr val="000000"/>
                </a:solidFill>
              </a:rPr>
              <a:t>	5.3. Wie weiter nach der beruflichen Grundbildung?</a:t>
            </a:r>
          </a:p>
          <a:p>
            <a:pPr marL="190500" indent="-190500" eaLnBrk="1" hangingPunct="1">
              <a:lnSpc>
                <a:spcPct val="120000"/>
              </a:lnSpc>
              <a:spcBef>
                <a:spcPct val="0"/>
              </a:spcBef>
              <a:buFontTx/>
              <a:buNone/>
            </a:pPr>
            <a:r>
              <a:rPr lang="de-DE" altLang="de-DE" sz="1800" b="1" smtClean="0">
                <a:solidFill>
                  <a:srgbClr val="0035C9"/>
                </a:solidFill>
              </a:rPr>
              <a:t>	CHECK-LISTE</a:t>
            </a:r>
            <a:endParaRPr lang="de-DE" altLang="de-DE" sz="1800" smtClean="0">
              <a:solidFill>
                <a:srgbClr val="000000"/>
              </a:solidFill>
            </a:endParaRPr>
          </a:p>
          <a:p>
            <a:pPr marL="190500" indent="-190500" eaLnBrk="1" hangingPunct="1">
              <a:lnSpc>
                <a:spcPct val="120000"/>
              </a:lnSpc>
              <a:spcBef>
                <a:spcPct val="0"/>
              </a:spcBef>
              <a:buFontTx/>
              <a:buNone/>
            </a:pPr>
            <a:r>
              <a:rPr lang="de-DE" altLang="de-DE" sz="1800" smtClean="0">
                <a:solidFill>
                  <a:srgbClr val="000000"/>
                </a:solidFill>
              </a:rPr>
              <a:t>	･ Austritt nach Ende der beruflichen Grundbildung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684213" y="908050"/>
            <a:ext cx="7772400" cy="5410200"/>
          </a:xfrm>
        </p:spPr>
        <p:txBody>
          <a:bodyPr/>
          <a:lstStyle/>
          <a:p>
            <a:pPr marL="185738" indent="-185738" eaLnBrk="1" hangingPunct="1">
              <a:lnSpc>
                <a:spcPct val="120000"/>
              </a:lnSpc>
              <a:spcBef>
                <a:spcPct val="0"/>
              </a:spcBef>
              <a:buFontTx/>
              <a:buNone/>
              <a:tabLst>
                <a:tab pos="355600" algn="l"/>
              </a:tabLst>
            </a:pPr>
            <a:r>
              <a:rPr lang="de-DE" altLang="de-DE" sz="1800" b="1" dirty="0" smtClean="0">
                <a:solidFill>
                  <a:srgbClr val="0035C9"/>
                </a:solidFill>
              </a:rPr>
              <a:t>TEIL B: SUPPORTTHEMEN</a:t>
            </a:r>
          </a:p>
          <a:p>
            <a:pPr marL="185738" indent="-185738" eaLnBrk="1" hangingPunct="1">
              <a:lnSpc>
                <a:spcPct val="120000"/>
              </a:lnSpc>
              <a:spcBef>
                <a:spcPct val="0"/>
              </a:spcBef>
              <a:buFontTx/>
              <a:buNone/>
              <a:tabLst>
                <a:tab pos="355600" algn="l"/>
              </a:tabLst>
            </a:pPr>
            <a:r>
              <a:rPr lang="de-DE" altLang="de-DE" sz="1800" b="1" dirty="0" smtClean="0">
                <a:solidFill>
                  <a:srgbClr val="0035C9"/>
                </a:solidFill>
              </a:rPr>
              <a:t>B 1. Berufsbildungssystem Schweiz</a:t>
            </a: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1.1. Das Berufsbildungssystem</a:t>
            </a:r>
          </a:p>
          <a:p>
            <a:pPr marL="185738" indent="-185738" eaLnBrk="1" hangingPunct="1">
              <a:lnSpc>
                <a:spcPct val="120000"/>
              </a:lnSpc>
              <a:spcBef>
                <a:spcPct val="0"/>
              </a:spcBef>
              <a:spcAft>
                <a:spcPts val="138"/>
              </a:spcAft>
              <a:buFontTx/>
              <a:buNone/>
              <a:tabLst>
                <a:tab pos="355600" algn="l"/>
              </a:tabLst>
            </a:pPr>
            <a:r>
              <a:rPr lang="de-DE" altLang="de-DE" sz="1800" b="1" dirty="0" smtClean="0">
                <a:solidFill>
                  <a:srgbClr val="0035C9"/>
                </a:solidFill>
              </a:rPr>
              <a:t>	MERKBL</a:t>
            </a:r>
            <a:r>
              <a:rPr lang="de-DE" altLang="ja-JP" sz="1800" b="1" dirty="0" smtClean="0">
                <a:solidFill>
                  <a:srgbClr val="0035C9"/>
                </a:solidFill>
              </a:rPr>
              <a:t>Ä</a:t>
            </a:r>
            <a:r>
              <a:rPr lang="de-DE" altLang="de-DE" sz="1800" b="1" dirty="0" smtClean="0">
                <a:solidFill>
                  <a:srgbClr val="0035C9"/>
                </a:solidFill>
              </a:rPr>
              <a:t>TTER</a:t>
            </a:r>
            <a:endParaRPr lang="de-DE" altLang="de-DE" sz="1800" dirty="0" smtClean="0">
              <a:solidFill>
                <a:srgbClr val="000000"/>
              </a:solidFill>
            </a:endParaRPr>
          </a:p>
          <a:p>
            <a:pPr marL="185738" indent="-185738" eaLnBrk="1" hangingPunct="1">
              <a:lnSpc>
                <a:spcPct val="120000"/>
              </a:lnSpc>
              <a:spcBef>
                <a:spcPct val="0"/>
              </a:spcBef>
              <a:buFontTx/>
              <a:buNone/>
              <a:tabLst>
                <a:tab pos="355600" algn="l"/>
              </a:tabLst>
            </a:pPr>
            <a:r>
              <a:rPr lang="de-DE" altLang="de-DE" sz="1800" dirty="0" smtClean="0">
                <a:solidFill>
                  <a:srgbClr val="000000"/>
                </a:solidFill>
              </a:rPr>
              <a:t>	･ Zweijährige berufliche Grundbildung mit eidg.</a:t>
            </a:r>
            <a:r>
              <a:rPr lang="de-DE" altLang="de-DE" sz="1800" dirty="0" smtClean="0"/>
              <a:t> Berufsattest (EBA)</a:t>
            </a:r>
          </a:p>
          <a:p>
            <a:pPr marL="185738" indent="-185738" eaLnBrk="1" hangingPunct="1">
              <a:lnSpc>
                <a:spcPct val="120000"/>
              </a:lnSpc>
              <a:spcBef>
                <a:spcPct val="0"/>
              </a:spcBef>
              <a:buFontTx/>
              <a:buNone/>
              <a:tabLst>
                <a:tab pos="355600" algn="l"/>
              </a:tabLst>
            </a:pPr>
            <a:r>
              <a:rPr lang="de-DE" altLang="de-DE" sz="1800" dirty="0" smtClean="0"/>
              <a:t>	･ Drei- oder vierjährige berufliche Grundbildung mit eidg. 	Fähigkeitszeugnis (EFZ)</a:t>
            </a:r>
          </a:p>
          <a:p>
            <a:pPr marL="185738" indent="-185738" eaLnBrk="1" hangingPunct="1">
              <a:lnSpc>
                <a:spcPct val="120000"/>
              </a:lnSpc>
              <a:spcBef>
                <a:spcPct val="0"/>
              </a:spcBef>
              <a:buFontTx/>
              <a:buNone/>
              <a:tabLst>
                <a:tab pos="355600" algn="l"/>
              </a:tabLst>
            </a:pPr>
            <a:r>
              <a:rPr lang="de-DE" altLang="de-DE" sz="1800" dirty="0" smtClean="0">
                <a:solidFill>
                  <a:srgbClr val="000000"/>
                </a:solidFill>
              </a:rPr>
              <a:t>	･ Berufsmaturität (BM)</a:t>
            </a:r>
          </a:p>
          <a:p>
            <a:pPr marL="185738" indent="-185738" eaLnBrk="1" hangingPunct="1">
              <a:lnSpc>
                <a:spcPct val="120000"/>
              </a:lnSpc>
              <a:spcBef>
                <a:spcPct val="0"/>
              </a:spcBef>
              <a:buFontTx/>
              <a:buNone/>
              <a:tabLst>
                <a:tab pos="355600" algn="l"/>
              </a:tabLst>
            </a:pPr>
            <a:r>
              <a:rPr lang="de-DE" altLang="de-DE" sz="1800" dirty="0" smtClean="0">
                <a:solidFill>
                  <a:srgbClr val="000000"/>
                </a:solidFill>
              </a:rPr>
              <a:t>	</a:t>
            </a:r>
            <a:r>
              <a:rPr lang="de-DE" altLang="de-DE" sz="1800" b="1" dirty="0" smtClean="0">
                <a:solidFill>
                  <a:srgbClr val="000000"/>
                </a:solidFill>
              </a:rPr>
              <a:t>1.2. Die drei Lernorte</a:t>
            </a: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1.3. </a:t>
            </a:r>
            <a:r>
              <a:rPr lang="de-DE" altLang="de-DE" sz="1800" b="1" dirty="0" err="1" smtClean="0">
                <a:solidFill>
                  <a:srgbClr val="000000"/>
                </a:solidFill>
              </a:rPr>
              <a:t>Lehrbetriebsverb</a:t>
            </a:r>
            <a:r>
              <a:rPr lang="de-CH" altLang="de-DE" sz="1800" b="1" dirty="0" smtClean="0">
                <a:solidFill>
                  <a:srgbClr val="000000"/>
                </a:solidFill>
              </a:rPr>
              <a:t>ü</a:t>
            </a:r>
            <a:r>
              <a:rPr lang="de-DE" altLang="de-DE" sz="1800" b="1" dirty="0" err="1" smtClean="0">
                <a:solidFill>
                  <a:srgbClr val="000000"/>
                </a:solidFill>
              </a:rPr>
              <a:t>nde</a:t>
            </a:r>
            <a:endParaRPr lang="de-DE" altLang="de-DE" sz="1800" b="1" dirty="0" smtClean="0">
              <a:solidFill>
                <a:srgbClr val="000000"/>
              </a:solidFill>
            </a:endParaRP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1.4. Die Qualifikationsverfahren</a:t>
            </a: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1.5. Kosten und Nutzen der betrieblichen Bildung</a:t>
            </a: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1.6. Die höhere Berufsbildung</a:t>
            </a:r>
            <a:endParaRPr lang="de-DE" altLang="de-DE" sz="1800" dirty="0" smtClean="0">
              <a:solidFill>
                <a:srgbClr val="0035C9"/>
              </a:solidFill>
            </a:endParaRPr>
          </a:p>
          <a:p>
            <a:pPr marL="185738" indent="-185738" algn="just" eaLnBrk="1" hangingPunct="1">
              <a:lnSpc>
                <a:spcPct val="120000"/>
              </a:lnSpc>
              <a:spcBef>
                <a:spcPct val="0"/>
              </a:spcBef>
              <a:buFontTx/>
              <a:buNone/>
              <a:tabLst>
                <a:tab pos="355600" algn="l"/>
              </a:tabLst>
            </a:pPr>
            <a:endParaRPr lang="de-DE" altLang="de-DE" sz="1800" dirty="0" smtClean="0">
              <a:solidFill>
                <a:srgbClr val="000000"/>
              </a:solidFill>
            </a:endParaRPr>
          </a:p>
          <a:p>
            <a:pPr marL="185738" indent="-185738" eaLnBrk="1" hangingPunct="1">
              <a:lnSpc>
                <a:spcPct val="120000"/>
              </a:lnSpc>
              <a:spcBef>
                <a:spcPct val="0"/>
              </a:spcBef>
              <a:buFontTx/>
              <a:buNone/>
              <a:tabLst>
                <a:tab pos="355600" algn="l"/>
              </a:tabLst>
            </a:pPr>
            <a:endParaRPr lang="de-DE" altLang="de-DE" sz="1800" b="1" dirty="0" smtClean="0">
              <a:solidFill>
                <a:srgbClr val="000000"/>
              </a:solidFill>
            </a:endParaRPr>
          </a:p>
          <a:p>
            <a:pPr marL="185738" indent="-185738" eaLnBrk="1" hangingPunct="1">
              <a:lnSpc>
                <a:spcPct val="120000"/>
              </a:lnSpc>
              <a:spcBef>
                <a:spcPct val="0"/>
              </a:spcBef>
              <a:buFontTx/>
              <a:buNone/>
              <a:tabLst>
                <a:tab pos="355600" algn="l"/>
              </a:tabLst>
            </a:pPr>
            <a:endParaRPr lang="de-DE" altLang="de-DE" sz="1800" b="1" dirty="0" smtClean="0">
              <a:solidFill>
                <a:srgbClr val="000000"/>
              </a:solidFill>
            </a:endParaRPr>
          </a:p>
          <a:p>
            <a:pPr marL="185738" indent="-185738" eaLnBrk="1" hangingPunct="1">
              <a:lnSpc>
                <a:spcPct val="120000"/>
              </a:lnSpc>
              <a:spcBef>
                <a:spcPct val="0"/>
              </a:spcBef>
              <a:buFontTx/>
              <a:buNone/>
              <a:tabLst>
                <a:tab pos="355600" algn="l"/>
              </a:tabLst>
            </a:pPr>
            <a:r>
              <a:rPr lang="de-DE" altLang="de-DE" sz="1800" b="1" dirty="0" smtClean="0">
                <a:solidFill>
                  <a:srgbClr val="000000"/>
                </a:solidFill>
              </a:rPr>
              <a:t>	</a:t>
            </a:r>
            <a:r>
              <a:rPr lang="de-DE" altLang="de-DE" sz="1800" b="1" dirty="0" smtClean="0">
                <a:solidFill>
                  <a:srgbClr val="0035C9"/>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5800" y="990600"/>
            <a:ext cx="7772400" cy="5105400"/>
          </a:xfrm>
        </p:spPr>
        <p:txBody>
          <a:bodyPr/>
          <a:lstStyle/>
          <a:p>
            <a:pPr marL="190500" indent="-190500" eaLnBrk="1" hangingPunct="1">
              <a:lnSpc>
                <a:spcPct val="120000"/>
              </a:lnSpc>
              <a:spcBef>
                <a:spcPct val="0"/>
              </a:spcBef>
              <a:spcAft>
                <a:spcPts val="275"/>
              </a:spcAft>
              <a:buFontTx/>
              <a:buNone/>
              <a:tabLst>
                <a:tab pos="571500" algn="l"/>
              </a:tabLst>
            </a:pPr>
            <a:r>
              <a:rPr lang="de-DE" altLang="de-DE" sz="1800" b="1" smtClean="0">
                <a:solidFill>
                  <a:srgbClr val="0035C9"/>
                </a:solidFill>
              </a:rPr>
              <a:t>B 2. Bildungspartner</a:t>
            </a:r>
          </a:p>
          <a:p>
            <a:pPr marL="190500" indent="-190500" eaLnBrk="1" hangingPunct="1">
              <a:lnSpc>
                <a:spcPct val="120000"/>
              </a:lnSpc>
              <a:spcBef>
                <a:spcPct val="0"/>
              </a:spcBef>
              <a:spcAft>
                <a:spcPts val="275"/>
              </a:spcAft>
              <a:buFontTx/>
              <a:buNone/>
              <a:tabLst>
                <a:tab pos="571500" algn="l"/>
              </a:tabLst>
            </a:pPr>
            <a:r>
              <a:rPr lang="de-DE" altLang="de-DE" sz="1800" b="1" smtClean="0">
                <a:solidFill>
                  <a:srgbClr val="000000"/>
                </a:solidFill>
              </a:rPr>
              <a:t>	2.1. Die Partner in der beruflichen Grundbildung</a:t>
            </a:r>
          </a:p>
          <a:p>
            <a:pPr marL="190500" indent="-190500" eaLnBrk="1" hangingPunct="1">
              <a:lnSpc>
                <a:spcPct val="120000"/>
              </a:lnSpc>
              <a:spcBef>
                <a:spcPct val="0"/>
              </a:spcBef>
              <a:buFontTx/>
              <a:buNone/>
              <a:tabLst>
                <a:tab pos="571500" algn="l"/>
              </a:tabLst>
            </a:pPr>
            <a:r>
              <a:rPr lang="de-DE" altLang="de-DE" sz="1800" b="1" smtClean="0">
                <a:solidFill>
                  <a:srgbClr val="000000"/>
                </a:solidFill>
              </a:rPr>
              <a:t>	2.2. Zusammenarbeit mit der kantonalen Behörde</a:t>
            </a:r>
          </a:p>
          <a:p>
            <a:pPr marL="190500" indent="-190500" eaLnBrk="1" hangingPunct="1">
              <a:lnSpc>
                <a:spcPct val="120000"/>
              </a:lnSpc>
              <a:spcBef>
                <a:spcPct val="0"/>
              </a:spcBef>
              <a:buFontTx/>
              <a:buNone/>
              <a:tabLst>
                <a:tab pos="571500" algn="l"/>
              </a:tabLst>
            </a:pPr>
            <a:r>
              <a:rPr lang="de-DE" altLang="de-DE" sz="1800" b="1" smtClean="0">
                <a:solidFill>
                  <a:srgbClr val="000000"/>
                </a:solidFill>
              </a:rPr>
              <a:t>	2.3. Zusammenarbeit mit der Berufsfachschule</a:t>
            </a:r>
          </a:p>
          <a:p>
            <a:pPr marL="190500" indent="-190500" eaLnBrk="1" hangingPunct="1">
              <a:lnSpc>
                <a:spcPct val="120000"/>
              </a:lnSpc>
              <a:spcBef>
                <a:spcPct val="0"/>
              </a:spcBef>
              <a:buFontTx/>
              <a:buNone/>
              <a:tabLst>
                <a:tab pos="571500" algn="l"/>
              </a:tabLst>
            </a:pPr>
            <a:r>
              <a:rPr lang="de-DE" altLang="de-DE" sz="1800" b="1" smtClean="0">
                <a:solidFill>
                  <a:srgbClr val="000000"/>
                </a:solidFill>
              </a:rPr>
              <a:t>	2.4. Zusammenarbeit mit den Organisationen der Arbeitswelt</a:t>
            </a:r>
          </a:p>
          <a:p>
            <a:pPr marL="190500" indent="-190500" eaLnBrk="1" hangingPunct="1">
              <a:lnSpc>
                <a:spcPct val="120000"/>
              </a:lnSpc>
              <a:spcBef>
                <a:spcPct val="0"/>
              </a:spcBef>
              <a:buFontTx/>
              <a:buNone/>
              <a:tabLst>
                <a:tab pos="571500" algn="l"/>
              </a:tabLst>
            </a:pPr>
            <a:r>
              <a:rPr lang="de-DE" altLang="de-DE" sz="1800" b="1" smtClean="0">
                <a:solidFill>
                  <a:srgbClr val="000000"/>
                </a:solidFill>
              </a:rPr>
              <a:t>	2.5. Berufsberatung und andere Beratungsstellen</a:t>
            </a:r>
            <a:endParaRPr lang="de-DE" altLang="de-DE" sz="1800" smtClean="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684213" y="981075"/>
            <a:ext cx="7772400" cy="5105400"/>
          </a:xfrm>
        </p:spPr>
        <p:txBody>
          <a:bodyPr/>
          <a:lstStyle/>
          <a:p>
            <a:pPr marL="190500" indent="-190500" eaLnBrk="1" hangingPunct="1">
              <a:lnSpc>
                <a:spcPct val="120000"/>
              </a:lnSpc>
              <a:spcBef>
                <a:spcPct val="0"/>
              </a:spcBef>
              <a:spcAft>
                <a:spcPts val="275"/>
              </a:spcAft>
              <a:buFontTx/>
              <a:buNone/>
              <a:tabLst>
                <a:tab pos="355600" algn="l"/>
              </a:tabLst>
            </a:pPr>
            <a:r>
              <a:rPr lang="de-DE" altLang="de-DE" sz="1800" b="1" smtClean="0">
                <a:solidFill>
                  <a:srgbClr val="0035C9"/>
                </a:solidFill>
              </a:rPr>
              <a:t>B 3. Rahmenbedingungen der Berufsbildung</a:t>
            </a:r>
          </a:p>
          <a:p>
            <a:pPr marL="190500" indent="-190500" eaLnBrk="1" hangingPunct="1">
              <a:lnSpc>
                <a:spcPct val="120000"/>
              </a:lnSpc>
              <a:spcBef>
                <a:spcPct val="0"/>
              </a:spcBef>
              <a:spcAft>
                <a:spcPts val="275"/>
              </a:spcAft>
              <a:buFontTx/>
              <a:buNone/>
              <a:tabLst>
                <a:tab pos="355600" algn="l"/>
              </a:tabLst>
            </a:pPr>
            <a:r>
              <a:rPr lang="de-DE" altLang="de-DE" sz="1800" b="1" smtClean="0">
                <a:solidFill>
                  <a:srgbClr val="000000"/>
                </a:solidFill>
              </a:rPr>
              <a:t>	3.1. Gesetzliche Grundlagen</a:t>
            </a:r>
          </a:p>
          <a:p>
            <a:pPr marL="190500" indent="-190500" eaLnBrk="1" hangingPunct="1">
              <a:lnSpc>
                <a:spcPct val="120000"/>
              </a:lnSpc>
              <a:spcBef>
                <a:spcPct val="0"/>
              </a:spcBef>
              <a:buFontTx/>
              <a:buNone/>
              <a:tabLst>
                <a:tab pos="355600" algn="l"/>
              </a:tabLst>
            </a:pPr>
            <a:r>
              <a:rPr lang="de-DE" altLang="de-DE" sz="1800" b="1" smtClean="0">
                <a:solidFill>
                  <a:srgbClr val="000000"/>
                </a:solidFill>
              </a:rPr>
              <a:t>	</a:t>
            </a:r>
            <a:r>
              <a:rPr lang="de-DE" altLang="de-DE" sz="1800" b="1" smtClean="0">
                <a:solidFill>
                  <a:srgbClr val="0035C9"/>
                </a:solidFill>
              </a:rPr>
              <a:t>Merkblatt</a:t>
            </a:r>
            <a:endParaRPr lang="de-DE" altLang="de-DE" sz="1800" smtClean="0">
              <a:solidFill>
                <a:srgbClr val="000000"/>
              </a:solidFill>
            </a:endParaRPr>
          </a:p>
          <a:p>
            <a:pPr marL="190500" indent="-190500" eaLnBrk="1" hangingPunct="1">
              <a:lnSpc>
                <a:spcPct val="120000"/>
              </a:lnSpc>
              <a:spcBef>
                <a:spcPct val="0"/>
              </a:spcBef>
              <a:buFontTx/>
              <a:buNone/>
              <a:tabLst>
                <a:tab pos="355600" algn="l"/>
              </a:tabLst>
            </a:pPr>
            <a:r>
              <a:rPr lang="de-DE" altLang="de-DE" sz="1800" smtClean="0">
                <a:solidFill>
                  <a:srgbClr val="000000"/>
                </a:solidFill>
              </a:rPr>
              <a:t>	･ Arbeitsrechtliche Grundlagen für Lernende in der beruflichen 	Grundbildung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684213" y="981075"/>
            <a:ext cx="7772400" cy="5105400"/>
          </a:xfrm>
        </p:spPr>
        <p:txBody>
          <a:bodyPr/>
          <a:lstStyle/>
          <a:p>
            <a:pPr marL="190500" indent="-190500" eaLnBrk="1" hangingPunct="1">
              <a:lnSpc>
                <a:spcPct val="120000"/>
              </a:lnSpc>
              <a:spcBef>
                <a:spcPct val="0"/>
              </a:spcBef>
              <a:spcAft>
                <a:spcPts val="275"/>
              </a:spcAft>
              <a:buFontTx/>
              <a:buNone/>
            </a:pPr>
            <a:r>
              <a:rPr lang="de-DE" altLang="de-DE" sz="1800" b="1" smtClean="0">
                <a:solidFill>
                  <a:srgbClr val="0035C9"/>
                </a:solidFill>
              </a:rPr>
              <a:t>B 4. Methodische Hinweise für die betriebliche Bildung</a:t>
            </a:r>
          </a:p>
          <a:p>
            <a:pPr marL="190500" indent="-190500" eaLnBrk="1" hangingPunct="1">
              <a:lnSpc>
                <a:spcPct val="120000"/>
              </a:lnSpc>
              <a:spcBef>
                <a:spcPct val="0"/>
              </a:spcBef>
              <a:spcAft>
                <a:spcPts val="275"/>
              </a:spcAft>
              <a:buFontTx/>
              <a:buNone/>
            </a:pPr>
            <a:r>
              <a:rPr lang="de-DE" altLang="de-DE" sz="1800" b="1" smtClean="0">
                <a:solidFill>
                  <a:srgbClr val="000000"/>
                </a:solidFill>
              </a:rPr>
              <a:t>	4.1. Vermittlung von Wissen und Können im Betrieb</a:t>
            </a:r>
          </a:p>
          <a:p>
            <a:pPr marL="190500" indent="-190500" eaLnBrk="1" hangingPunct="1">
              <a:lnSpc>
                <a:spcPct val="120000"/>
              </a:lnSpc>
              <a:spcBef>
                <a:spcPct val="0"/>
              </a:spcBef>
              <a:buFontTx/>
              <a:buNone/>
            </a:pPr>
            <a:r>
              <a:rPr lang="de-DE" altLang="de-DE" sz="1800" b="1" smtClean="0">
                <a:solidFill>
                  <a:srgbClr val="000000"/>
                </a:solidFill>
              </a:rPr>
              <a:t>	4.2. Planung der Ausbildungsschritte</a:t>
            </a:r>
          </a:p>
          <a:p>
            <a:pPr marL="190500" indent="-190500" eaLnBrk="1" hangingPunct="1">
              <a:lnSpc>
                <a:spcPct val="120000"/>
              </a:lnSpc>
              <a:spcBef>
                <a:spcPct val="0"/>
              </a:spcBef>
              <a:buFontTx/>
              <a:buNone/>
            </a:pPr>
            <a:r>
              <a:rPr lang="de-DE" altLang="de-DE" sz="1800" b="1" smtClean="0">
                <a:solidFill>
                  <a:srgbClr val="000000"/>
                </a:solidFill>
              </a:rPr>
              <a:t>	4.3. Projektarbeit</a:t>
            </a:r>
          </a:p>
          <a:p>
            <a:pPr marL="190500" indent="-190500" eaLnBrk="1" hangingPunct="1">
              <a:lnSpc>
                <a:spcPct val="120000"/>
              </a:lnSpc>
              <a:spcBef>
                <a:spcPct val="0"/>
              </a:spcBef>
              <a:buFontTx/>
              <a:buNone/>
            </a:pPr>
            <a:r>
              <a:rPr lang="de-DE" altLang="de-DE" sz="1800" b="1" smtClean="0">
                <a:solidFill>
                  <a:srgbClr val="0035C9"/>
                </a:solidFill>
              </a:rPr>
              <a:t>	CHECK-LISTE</a:t>
            </a:r>
            <a:endParaRPr lang="de-DE" altLang="de-DE" sz="1800" smtClean="0">
              <a:solidFill>
                <a:srgbClr val="000000"/>
              </a:solidFill>
            </a:endParaRPr>
          </a:p>
          <a:p>
            <a:pPr marL="190500" indent="-190500" eaLnBrk="1" hangingPunct="1">
              <a:lnSpc>
                <a:spcPct val="120000"/>
              </a:lnSpc>
              <a:spcBef>
                <a:spcPct val="0"/>
              </a:spcBef>
              <a:buFontTx/>
              <a:buNone/>
            </a:pPr>
            <a:r>
              <a:rPr lang="de-DE" altLang="de-DE" sz="1800" smtClean="0">
                <a:solidFill>
                  <a:srgbClr val="000000"/>
                </a:solidFill>
              </a:rPr>
              <a:t>	･ Projektauftrag</a:t>
            </a:r>
          </a:p>
          <a:p>
            <a:pPr marL="190500" indent="-190500" eaLnBrk="1" hangingPunct="1">
              <a:lnSpc>
                <a:spcPct val="120000"/>
              </a:lnSpc>
              <a:spcBef>
                <a:spcPct val="0"/>
              </a:spcBef>
              <a:buFontTx/>
              <a:buNone/>
            </a:pPr>
            <a:r>
              <a:rPr lang="de-DE" altLang="de-DE" sz="1800" b="1" smtClean="0">
                <a:solidFill>
                  <a:srgbClr val="000000"/>
                </a:solidFill>
              </a:rPr>
              <a:t>	4.4. Die Rolle der Berufsbildner/innen</a:t>
            </a:r>
          </a:p>
          <a:p>
            <a:pPr marL="190500" indent="-190500" eaLnBrk="1" hangingPunct="1">
              <a:lnSpc>
                <a:spcPct val="120000"/>
              </a:lnSpc>
              <a:spcBef>
                <a:spcPct val="0"/>
              </a:spcBef>
              <a:buFontTx/>
              <a:buNone/>
            </a:pPr>
            <a:r>
              <a:rPr lang="de-DE" altLang="de-DE" sz="1800" b="1" smtClean="0">
                <a:solidFill>
                  <a:srgbClr val="000000"/>
                </a:solidFill>
              </a:rPr>
              <a:t>	4.5. Selbstreflexion und Selbstbeurteilung</a:t>
            </a:r>
          </a:p>
          <a:p>
            <a:pPr marL="190500" indent="-190500" eaLnBrk="1" hangingPunct="1">
              <a:lnSpc>
                <a:spcPct val="120000"/>
              </a:lnSpc>
              <a:spcBef>
                <a:spcPct val="0"/>
              </a:spcBef>
              <a:buFontTx/>
              <a:buNone/>
            </a:pPr>
            <a:r>
              <a:rPr lang="de-DE" altLang="de-DE" sz="1800" b="1" smtClean="0">
                <a:solidFill>
                  <a:srgbClr val="000000"/>
                </a:solidFill>
              </a:rPr>
              <a:t>	4.6. Beurteilung</a:t>
            </a:r>
          </a:p>
          <a:p>
            <a:pPr marL="190500" indent="-190500" eaLnBrk="1" hangingPunct="1">
              <a:lnSpc>
                <a:spcPct val="120000"/>
              </a:lnSpc>
              <a:spcBef>
                <a:spcPct val="0"/>
              </a:spcBef>
              <a:buFontTx/>
              <a:buNone/>
            </a:pPr>
            <a:r>
              <a:rPr lang="de-DE" altLang="de-DE" sz="1800" b="1" smtClean="0">
                <a:solidFill>
                  <a:srgbClr val="000000"/>
                </a:solidFill>
              </a:rPr>
              <a:t>	4.7. Taxonomie von Lernzielen</a:t>
            </a:r>
          </a:p>
          <a:p>
            <a:pPr marL="190500" indent="-190500" algn="just" eaLnBrk="1" hangingPunct="1">
              <a:lnSpc>
                <a:spcPct val="120000"/>
              </a:lnSpc>
              <a:spcBef>
                <a:spcPct val="0"/>
              </a:spcBef>
              <a:buFontTx/>
              <a:buNone/>
            </a:pPr>
            <a:endParaRPr lang="de-DE" altLang="de-DE" sz="1800" smtClean="0">
              <a:solidFill>
                <a:srgbClr val="000000"/>
              </a:solidFill>
            </a:endParaRPr>
          </a:p>
          <a:p>
            <a:pPr marL="190500" indent="-190500" eaLnBrk="1" hangingPunct="1">
              <a:lnSpc>
                <a:spcPct val="120000"/>
              </a:lnSpc>
              <a:spcBef>
                <a:spcPct val="0"/>
              </a:spcBef>
              <a:buFontTx/>
              <a:buNone/>
            </a:pPr>
            <a:r>
              <a:rPr lang="de-DE" altLang="de-DE" sz="4400" b="1" smtClean="0">
                <a:solidFill>
                  <a:srgbClr val="0035C9"/>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685800" y="990600"/>
            <a:ext cx="7772400" cy="5105400"/>
          </a:xfrm>
        </p:spPr>
        <p:txBody>
          <a:bodyPr/>
          <a:lstStyle/>
          <a:p>
            <a:pPr marL="190500" indent="-190500" eaLnBrk="1" hangingPunct="1">
              <a:lnSpc>
                <a:spcPct val="120000"/>
              </a:lnSpc>
              <a:spcBef>
                <a:spcPct val="0"/>
              </a:spcBef>
              <a:spcAft>
                <a:spcPts val="275"/>
              </a:spcAft>
              <a:buFontTx/>
              <a:buNone/>
              <a:tabLst>
                <a:tab pos="482600" algn="l"/>
                <a:tab pos="673100" algn="l"/>
              </a:tabLst>
            </a:pPr>
            <a:r>
              <a:rPr lang="de-DE" altLang="de-DE" sz="1800" b="1" smtClean="0">
                <a:solidFill>
                  <a:srgbClr val="0035C9"/>
                </a:solidFill>
              </a:rPr>
              <a:t>B 5. Die Lernenden verstehen und begleiten</a:t>
            </a:r>
            <a:endParaRPr lang="de-DE" altLang="de-DE" sz="1800" smtClean="0">
              <a:solidFill>
                <a:srgbClr val="000000"/>
              </a:solidFill>
            </a:endParaRPr>
          </a:p>
          <a:p>
            <a:pPr marL="190500" indent="-190500" eaLnBrk="1" hangingPunct="1">
              <a:lnSpc>
                <a:spcPct val="120000"/>
              </a:lnSpc>
              <a:spcBef>
                <a:spcPct val="0"/>
              </a:spcBef>
              <a:buFontTx/>
              <a:buNone/>
              <a:tabLst>
                <a:tab pos="482600" algn="l"/>
                <a:tab pos="673100" algn="l"/>
              </a:tabLst>
            </a:pPr>
            <a:r>
              <a:rPr lang="de-DE" altLang="de-DE" sz="1800" b="1" smtClean="0">
                <a:solidFill>
                  <a:srgbClr val="000000"/>
                </a:solidFill>
              </a:rPr>
              <a:t>	5.1. Eigenheiten der 15- bis 20-Jährigen</a:t>
            </a:r>
          </a:p>
          <a:p>
            <a:pPr marL="190500" indent="-190500" eaLnBrk="1" hangingPunct="1">
              <a:lnSpc>
                <a:spcPct val="120000"/>
              </a:lnSpc>
              <a:spcBef>
                <a:spcPct val="0"/>
              </a:spcBef>
              <a:buFontTx/>
              <a:buNone/>
              <a:tabLst>
                <a:tab pos="482600" algn="l"/>
                <a:tab pos="673100" algn="l"/>
              </a:tabLst>
            </a:pPr>
            <a:r>
              <a:rPr lang="de-DE" altLang="de-DE" sz="1800" b="1" smtClean="0">
                <a:solidFill>
                  <a:srgbClr val="000000"/>
                </a:solidFill>
              </a:rPr>
              <a:t>	5.2. Umgang mit Lernenden in der Adoleszenz</a:t>
            </a:r>
          </a:p>
          <a:p>
            <a:pPr marL="190500" indent="-190500" eaLnBrk="1" hangingPunct="1">
              <a:lnSpc>
                <a:spcPct val="120000"/>
              </a:lnSpc>
              <a:spcBef>
                <a:spcPct val="0"/>
              </a:spcBef>
              <a:buFontTx/>
              <a:buNone/>
              <a:tabLst>
                <a:tab pos="482600" algn="l"/>
                <a:tab pos="673100" algn="l"/>
              </a:tabLst>
            </a:pPr>
            <a:r>
              <a:rPr lang="de-DE" altLang="de-DE" sz="1800" b="1" smtClean="0">
                <a:solidFill>
                  <a:srgbClr val="000000"/>
                </a:solidFill>
              </a:rPr>
              <a:t>	5.3. Prüfungsangst</a:t>
            </a:r>
          </a:p>
          <a:p>
            <a:pPr marL="190500" indent="-190500" eaLnBrk="1" hangingPunct="1">
              <a:lnSpc>
                <a:spcPct val="120000"/>
              </a:lnSpc>
              <a:spcBef>
                <a:spcPct val="0"/>
              </a:spcBef>
              <a:buFontTx/>
              <a:buNone/>
              <a:tabLst>
                <a:tab pos="482600" algn="l"/>
                <a:tab pos="673100" algn="l"/>
              </a:tabLst>
            </a:pPr>
            <a:r>
              <a:rPr lang="de-DE" altLang="de-DE" sz="1800" b="1" smtClean="0">
                <a:solidFill>
                  <a:srgbClr val="000000"/>
                </a:solidFill>
              </a:rPr>
              <a:t>	5.4. Kommunikation und Information</a:t>
            </a:r>
          </a:p>
          <a:p>
            <a:pPr marL="190500" indent="-190500" eaLnBrk="1" hangingPunct="1">
              <a:lnSpc>
                <a:spcPct val="120000"/>
              </a:lnSpc>
              <a:spcBef>
                <a:spcPct val="0"/>
              </a:spcBef>
              <a:buFontTx/>
              <a:buNone/>
              <a:tabLst>
                <a:tab pos="482600" algn="l"/>
                <a:tab pos="673100" algn="l"/>
              </a:tabLst>
            </a:pPr>
            <a:r>
              <a:rPr lang="de-DE" altLang="de-DE" sz="1800" b="1" smtClean="0">
                <a:solidFill>
                  <a:srgbClr val="0035C9"/>
                </a:solidFill>
              </a:rPr>
              <a:t>	CHECK-LISTE</a:t>
            </a:r>
            <a:endParaRPr lang="de-DE" altLang="de-DE" sz="1800" smtClean="0">
              <a:solidFill>
                <a:srgbClr val="000000"/>
              </a:solidFill>
            </a:endParaRPr>
          </a:p>
          <a:p>
            <a:pPr marL="190500" indent="-190500" eaLnBrk="1" hangingPunct="1">
              <a:lnSpc>
                <a:spcPct val="120000"/>
              </a:lnSpc>
              <a:spcBef>
                <a:spcPct val="0"/>
              </a:spcBef>
              <a:buFontTx/>
              <a:buNone/>
              <a:tabLst>
                <a:tab pos="482600" algn="l"/>
                <a:tab pos="673100" algn="l"/>
              </a:tabLst>
            </a:pPr>
            <a:r>
              <a:rPr lang="de-DE" altLang="de-DE" sz="1800" smtClean="0">
                <a:solidFill>
                  <a:srgbClr val="000000"/>
                </a:solidFill>
              </a:rPr>
              <a:t>	･ Informationsprozesse im Betrieb</a:t>
            </a:r>
            <a:endParaRPr lang="de-DE" altLang="de-DE" sz="1800" b="1" smtClean="0">
              <a:solidFill>
                <a:srgbClr val="000000"/>
              </a:solidFill>
            </a:endParaRPr>
          </a:p>
          <a:p>
            <a:pPr marL="190500" indent="-190500" eaLnBrk="1" hangingPunct="1">
              <a:lnSpc>
                <a:spcPct val="120000"/>
              </a:lnSpc>
              <a:spcBef>
                <a:spcPct val="0"/>
              </a:spcBef>
              <a:buFontTx/>
              <a:buNone/>
              <a:tabLst>
                <a:tab pos="482600" algn="l"/>
                <a:tab pos="673100" algn="l"/>
              </a:tabLst>
            </a:pPr>
            <a:r>
              <a:rPr lang="de-DE" altLang="de-DE" sz="1800" b="1" smtClean="0">
                <a:solidFill>
                  <a:srgbClr val="000000"/>
                </a:solidFill>
              </a:rPr>
              <a:t>	5.5. Ein gutes Betriebsklima schaffen</a:t>
            </a:r>
          </a:p>
          <a:p>
            <a:pPr marL="190500" indent="-190500" algn="just" eaLnBrk="1" hangingPunct="1">
              <a:lnSpc>
                <a:spcPct val="120000"/>
              </a:lnSpc>
              <a:spcBef>
                <a:spcPct val="0"/>
              </a:spcBef>
              <a:buFontTx/>
              <a:buNone/>
              <a:tabLst>
                <a:tab pos="482600" algn="l"/>
                <a:tab pos="673100" algn="l"/>
              </a:tabLst>
            </a:pPr>
            <a:r>
              <a:rPr lang="de-DE" altLang="de-DE" sz="1800" b="1" smtClean="0">
                <a:solidFill>
                  <a:srgbClr val="0035C9"/>
                </a:solidFill>
              </a:rPr>
              <a:t>	CHECK-LISTE</a:t>
            </a:r>
            <a:endParaRPr lang="de-DE" altLang="de-DE" sz="1800" smtClean="0">
              <a:solidFill>
                <a:srgbClr val="000000"/>
              </a:solidFill>
            </a:endParaRPr>
          </a:p>
          <a:p>
            <a:pPr marL="190500" indent="-190500" eaLnBrk="1" hangingPunct="1">
              <a:lnSpc>
                <a:spcPct val="120000"/>
              </a:lnSpc>
              <a:spcBef>
                <a:spcPct val="0"/>
              </a:spcBef>
              <a:buFontTx/>
              <a:buNone/>
              <a:tabLst>
                <a:tab pos="482600" algn="l"/>
                <a:tab pos="673100" algn="l"/>
              </a:tabLst>
            </a:pPr>
            <a:r>
              <a:rPr lang="de-DE" altLang="de-DE" sz="1800" smtClean="0">
                <a:solidFill>
                  <a:srgbClr val="000000"/>
                </a:solidFill>
              </a:rPr>
              <a:t>	･ Verhaltenskodex eines Unternehmens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685800" y="990600"/>
            <a:ext cx="7772400" cy="5105400"/>
          </a:xfrm>
        </p:spPr>
        <p:txBody>
          <a:bodyPr/>
          <a:lstStyle/>
          <a:p>
            <a:pPr marL="190500" indent="-190500" eaLnBrk="1" hangingPunct="1">
              <a:lnSpc>
                <a:spcPct val="120000"/>
              </a:lnSpc>
              <a:spcBef>
                <a:spcPct val="0"/>
              </a:spcBef>
              <a:spcAft>
                <a:spcPts val="275"/>
              </a:spcAft>
              <a:buFontTx/>
              <a:buNone/>
            </a:pPr>
            <a:r>
              <a:rPr lang="de-DE" altLang="de-DE" sz="1800" b="1" smtClean="0">
                <a:solidFill>
                  <a:srgbClr val="0035C9"/>
                </a:solidFill>
              </a:rPr>
              <a:t>B 6. Gleiche Chancen und korrekter Umgang</a:t>
            </a:r>
          </a:p>
          <a:p>
            <a:pPr marL="190500" indent="-190500" eaLnBrk="1" hangingPunct="1">
              <a:lnSpc>
                <a:spcPct val="120000"/>
              </a:lnSpc>
              <a:spcBef>
                <a:spcPct val="0"/>
              </a:spcBef>
              <a:buFontTx/>
              <a:buNone/>
            </a:pPr>
            <a:r>
              <a:rPr lang="de-DE" altLang="de-DE" sz="1800" b="1" smtClean="0">
                <a:solidFill>
                  <a:srgbClr val="000000"/>
                </a:solidFill>
              </a:rPr>
              <a:t>	6.1. Schwierigkeiten und Abhängigkeiten erkennen</a:t>
            </a:r>
          </a:p>
          <a:p>
            <a:pPr marL="190500" indent="-190500" eaLnBrk="1" hangingPunct="1">
              <a:lnSpc>
                <a:spcPct val="120000"/>
              </a:lnSpc>
              <a:spcBef>
                <a:spcPct val="0"/>
              </a:spcBef>
              <a:buFontTx/>
              <a:buNone/>
            </a:pPr>
            <a:r>
              <a:rPr lang="de-DE" altLang="de-DE" sz="1800" b="1" smtClean="0">
                <a:solidFill>
                  <a:srgbClr val="000000"/>
                </a:solidFill>
              </a:rPr>
              <a:t>	6.2. Merkblattreihe „Gleiche Chancen und korrekter Umgang“</a:t>
            </a:r>
          </a:p>
          <a:p>
            <a:pPr marL="190500" indent="-190500" eaLnBrk="1" hangingPunct="1">
              <a:lnSpc>
                <a:spcPct val="120000"/>
              </a:lnSpc>
              <a:spcBef>
                <a:spcPct val="0"/>
              </a:spcBef>
              <a:buFontTx/>
              <a:buNone/>
            </a:pPr>
            <a:r>
              <a:rPr lang="de-DE" altLang="de-DE" sz="1800" b="1" smtClean="0">
                <a:solidFill>
                  <a:srgbClr val="000000"/>
                </a:solidFill>
              </a:rPr>
              <a:t>	</a:t>
            </a:r>
            <a:endParaRPr lang="de-DE" altLang="de-DE" sz="180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84213" y="981075"/>
            <a:ext cx="4038600" cy="5105400"/>
          </a:xfrm>
        </p:spPr>
        <p:txBody>
          <a:bodyPr/>
          <a:lstStyle/>
          <a:p>
            <a:pPr marL="0" indent="0" eaLnBrk="1" hangingPunct="1">
              <a:lnSpc>
                <a:spcPct val="120000"/>
              </a:lnSpc>
              <a:spcBef>
                <a:spcPct val="0"/>
              </a:spcBef>
              <a:spcAft>
                <a:spcPts val="275"/>
              </a:spcAft>
              <a:buFontTx/>
              <a:buNone/>
            </a:pPr>
            <a:r>
              <a:rPr lang="de-DE" altLang="de-DE" sz="2200" b="1" smtClean="0">
                <a:solidFill>
                  <a:srgbClr val="0035C9"/>
                </a:solidFill>
              </a:rPr>
              <a:t>Vorwort</a:t>
            </a:r>
            <a:endParaRPr lang="de-DE" altLang="de-DE" sz="2400" b="1" smtClean="0">
              <a:solidFill>
                <a:srgbClr val="0035C9"/>
              </a:solidFill>
            </a:endParaRPr>
          </a:p>
          <a:p>
            <a:pPr marL="0" indent="0" eaLnBrk="1" hangingPunct="1">
              <a:lnSpc>
                <a:spcPct val="120000"/>
              </a:lnSpc>
              <a:spcBef>
                <a:spcPct val="0"/>
              </a:spcBef>
              <a:spcAft>
                <a:spcPts val="275"/>
              </a:spcAft>
              <a:buFontTx/>
              <a:buNone/>
            </a:pPr>
            <a:r>
              <a:rPr lang="de-DE" altLang="de-DE" sz="1800" smtClean="0"/>
              <a:t>Bundesrat Johann N. Schneider-Ammann hat das Vorwort zum Handbuch geschrieben.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124745"/>
            <a:ext cx="3672409" cy="49685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684213" y="981075"/>
            <a:ext cx="7056437" cy="5105400"/>
          </a:xfrm>
        </p:spPr>
        <p:txBody>
          <a:bodyPr/>
          <a:lstStyle/>
          <a:p>
            <a:pPr marL="0" indent="0" algn="just" eaLnBrk="1" hangingPunct="1">
              <a:lnSpc>
                <a:spcPct val="120000"/>
              </a:lnSpc>
              <a:spcBef>
                <a:spcPct val="0"/>
              </a:spcBef>
              <a:spcAft>
                <a:spcPts val="275"/>
              </a:spcAft>
              <a:buFontTx/>
              <a:buNone/>
            </a:pPr>
            <a:r>
              <a:rPr lang="de-DE" altLang="de-DE" sz="1800" b="1" dirty="0" smtClean="0">
                <a:solidFill>
                  <a:srgbClr val="000000"/>
                </a:solidFill>
              </a:rPr>
              <a:t>Ein Gemeinschaftswerk</a:t>
            </a:r>
            <a:r>
              <a:rPr lang="de-DE" altLang="de-DE" sz="1800" dirty="0" smtClean="0">
                <a:solidFill>
                  <a:srgbClr val="000000"/>
                </a:solidFill>
              </a:rPr>
              <a:t> </a:t>
            </a:r>
          </a:p>
          <a:p>
            <a:pPr marL="0" indent="0" algn="just" eaLnBrk="1" hangingPunct="1">
              <a:lnSpc>
                <a:spcPct val="120000"/>
              </a:lnSpc>
              <a:spcBef>
                <a:spcPct val="0"/>
              </a:spcBef>
              <a:spcAft>
                <a:spcPts val="275"/>
              </a:spcAft>
              <a:buFontTx/>
              <a:buNone/>
            </a:pPr>
            <a:r>
              <a:rPr lang="de-DE" altLang="de-DE" sz="1800" dirty="0" smtClean="0">
                <a:solidFill>
                  <a:srgbClr val="000000"/>
                </a:solidFill>
              </a:rPr>
              <a:t>Im August 2004 haben uns die Vertreterinnen und Vertreter aller Kantone grünes Licht für die Umsetzung unseres Konzepts für ein neues Handbuch gegeben. Daraufhin haben wir und verschiedene Fachautoren und -</a:t>
            </a:r>
            <a:r>
              <a:rPr lang="de-DE" altLang="de-DE" sz="1800" dirty="0" err="1" smtClean="0">
                <a:solidFill>
                  <a:srgbClr val="000000"/>
                </a:solidFill>
              </a:rPr>
              <a:t>autorinnen</a:t>
            </a:r>
            <a:r>
              <a:rPr lang="de-DE" altLang="de-DE" sz="1800" dirty="0" smtClean="0">
                <a:solidFill>
                  <a:srgbClr val="000000"/>
                </a:solidFill>
              </a:rPr>
              <a:t> Grundlagentexte zu den relevanten Themen der Berufsbildung verfasst und auf diesen Texten  das Handbuch aufgebaut. </a:t>
            </a:r>
          </a:p>
          <a:p>
            <a:pPr marL="0" indent="0" algn="just" eaLnBrk="1" hangingPunct="1">
              <a:lnSpc>
                <a:spcPct val="120000"/>
              </a:lnSpc>
              <a:spcBef>
                <a:spcPct val="0"/>
              </a:spcBef>
              <a:spcAft>
                <a:spcPts val="275"/>
              </a:spcAft>
              <a:buFontTx/>
              <a:buNone/>
            </a:pPr>
            <a:r>
              <a:rPr lang="de-DE" altLang="de-DE" sz="1800" dirty="0" smtClean="0"/>
              <a:t>201</a:t>
            </a:r>
            <a:r>
              <a:rPr lang="de-DE" altLang="de-DE" sz="1800" dirty="0"/>
              <a:t>3</a:t>
            </a:r>
            <a:r>
              <a:rPr lang="de-DE" altLang="de-DE" sz="1800" dirty="0" smtClean="0"/>
              <a:t> ist das Handbuch in der vierten überarbeiteten Auflage erschienen. Eine Qualitätsequipe bestehend aus Mitgliedern, die Bund und Kantone repräsentativ vertreten, haben diese Auflage – wie die erste, zweite und dritte </a:t>
            </a:r>
            <a:r>
              <a:rPr lang="de-DE" altLang="de-DE" sz="1800" dirty="0" smtClean="0">
                <a:solidFill>
                  <a:srgbClr val="000000"/>
                </a:solidFill>
              </a:rPr>
              <a:t>– kritisch begleitet und die wichtigsten Schritte begutachtet. Das Handbuch ist ein Gemeinschaftswerk, an dem viele Fachleute mitgearbeitet haben.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762000" y="3733800"/>
            <a:ext cx="8131175" cy="2362200"/>
          </a:xfrm>
          <a:noFill/>
        </p:spPr>
        <p:txBody>
          <a:bodyPr/>
          <a:lstStyle/>
          <a:p>
            <a:pPr eaLnBrk="1" hangingPunct="1">
              <a:lnSpc>
                <a:spcPct val="150000"/>
              </a:lnSpc>
              <a:spcBef>
                <a:spcPct val="0"/>
              </a:spcBef>
              <a:buFontTx/>
              <a:buNone/>
            </a:pPr>
            <a:r>
              <a:rPr lang="de-DE" altLang="de-DE" sz="2000" b="1" smtClean="0">
                <a:solidFill>
                  <a:srgbClr val="0035C9"/>
                </a:solidFill>
              </a:rPr>
              <a:t>Impressum</a:t>
            </a:r>
          </a:p>
          <a:p>
            <a:pPr eaLnBrk="1" hangingPunct="1">
              <a:lnSpc>
                <a:spcPct val="150000"/>
              </a:lnSpc>
              <a:spcBef>
                <a:spcPct val="0"/>
              </a:spcBef>
              <a:buFontTx/>
              <a:buNone/>
            </a:pPr>
            <a:r>
              <a:rPr lang="de-DE" altLang="de-DE" sz="2000" b="1" smtClean="0">
                <a:solidFill>
                  <a:srgbClr val="0035C9"/>
                </a:solidFill>
              </a:rPr>
              <a:t>Inhaltsübersicht</a:t>
            </a:r>
          </a:p>
          <a:p>
            <a:pPr eaLnBrk="1" hangingPunct="1">
              <a:lnSpc>
                <a:spcPct val="150000"/>
              </a:lnSpc>
              <a:spcBef>
                <a:spcPct val="0"/>
              </a:spcBef>
              <a:buFontTx/>
              <a:buNone/>
            </a:pPr>
            <a:r>
              <a:rPr lang="de-DE" altLang="de-DE" sz="2000" b="1" smtClean="0">
                <a:solidFill>
                  <a:srgbClr val="0035C9"/>
                </a:solidFill>
              </a:rPr>
              <a:t>Vorwort</a:t>
            </a:r>
            <a:endParaRPr lang="de-DE" altLang="de-DE" sz="2000" smtClean="0">
              <a:solidFill>
                <a:srgbClr val="000000"/>
              </a:solidFill>
            </a:endParaRPr>
          </a:p>
          <a:p>
            <a:pPr eaLnBrk="1" hangingPunct="1">
              <a:lnSpc>
                <a:spcPct val="150000"/>
              </a:lnSpc>
              <a:spcBef>
                <a:spcPct val="0"/>
              </a:spcBef>
              <a:buFontTx/>
              <a:buNone/>
            </a:pPr>
            <a:r>
              <a:rPr lang="de-DE" altLang="de-DE" sz="2000" b="1" smtClean="0">
                <a:solidFill>
                  <a:srgbClr val="0035C9"/>
                </a:solidFill>
              </a:rPr>
              <a:t>Gebrauch des Handbuchs</a:t>
            </a:r>
          </a:p>
          <a:p>
            <a:pPr eaLnBrk="1" hangingPunct="1">
              <a:lnSpc>
                <a:spcPct val="150000"/>
              </a:lnSpc>
              <a:spcBef>
                <a:spcPct val="0"/>
              </a:spcBef>
              <a:buFontTx/>
              <a:buNone/>
            </a:pPr>
            <a:r>
              <a:rPr lang="de-DE" altLang="de-DE" sz="2000" b="1" smtClean="0">
                <a:solidFill>
                  <a:srgbClr val="0035C9"/>
                </a:solidFill>
              </a:rPr>
              <a:t>Eigenheiten der betrieblichen Grundbildung</a:t>
            </a:r>
          </a:p>
        </p:txBody>
      </p:sp>
      <p:pic>
        <p:nvPicPr>
          <p:cNvPr id="3075" name="Grafik 3" descr="MB1-10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3800" y="765175"/>
            <a:ext cx="37941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95288" y="908050"/>
            <a:ext cx="8137525" cy="5475288"/>
          </a:xfrm>
        </p:spPr>
        <p:txBody>
          <a:bodyPr/>
          <a:lstStyle/>
          <a:p>
            <a:pPr marL="0" indent="0">
              <a:lnSpc>
                <a:spcPct val="120000"/>
              </a:lnSpc>
              <a:buFontTx/>
              <a:buNone/>
              <a:tabLst>
                <a:tab pos="182563" algn="l"/>
              </a:tabLst>
            </a:pPr>
            <a:r>
              <a:rPr lang="de-CH" altLang="de-DE" sz="1800" b="1" smtClean="0"/>
              <a:t>Alle Änderungen nach der 1. Auflage 2005 im Überblick</a:t>
            </a:r>
          </a:p>
          <a:p>
            <a:pPr marL="0" indent="0">
              <a:lnSpc>
                <a:spcPct val="120000"/>
              </a:lnSpc>
              <a:buFontTx/>
              <a:buNone/>
              <a:tabLst>
                <a:tab pos="182563" algn="l"/>
              </a:tabLst>
            </a:pPr>
            <a:endParaRPr lang="de-CH" altLang="de-DE" sz="1800" b="1" smtClean="0"/>
          </a:p>
          <a:p>
            <a:pPr marL="0" indent="0">
              <a:lnSpc>
                <a:spcPct val="120000"/>
              </a:lnSpc>
              <a:buFontTx/>
              <a:buNone/>
              <a:tabLst>
                <a:tab pos="182563" algn="l"/>
              </a:tabLst>
            </a:pPr>
            <a:r>
              <a:rPr lang="de-CH" altLang="de-DE" sz="1800" b="1" smtClean="0"/>
              <a:t>Die Änderungen der zweiten Auflage 2009</a:t>
            </a:r>
          </a:p>
          <a:p>
            <a:pPr marL="0" indent="0">
              <a:lnSpc>
                <a:spcPct val="120000"/>
              </a:lnSpc>
              <a:buFontTx/>
              <a:buNone/>
              <a:tabLst>
                <a:tab pos="182563" algn="l"/>
              </a:tabLst>
            </a:pPr>
            <a:r>
              <a:rPr lang="de-CH" altLang="de-DE" sz="1800" smtClean="0"/>
              <a:t>• 	Angepasst wurde die Terminologie.</a:t>
            </a:r>
          </a:p>
          <a:p>
            <a:pPr marL="0" indent="0">
              <a:lnSpc>
                <a:spcPct val="120000"/>
              </a:lnSpc>
              <a:buFontTx/>
              <a:buNone/>
              <a:tabLst>
                <a:tab pos="182563" algn="l"/>
              </a:tabLst>
            </a:pPr>
            <a:r>
              <a:rPr lang="de-CH" altLang="de-DE" sz="1800" smtClean="0"/>
              <a:t>• 	Das „Lexikon der Berufsbildung“ wurde vollständig überarbeitet.</a:t>
            </a:r>
          </a:p>
          <a:p>
            <a:pPr marL="0" indent="0">
              <a:lnSpc>
                <a:spcPct val="120000"/>
              </a:lnSpc>
              <a:buFontTx/>
              <a:buNone/>
              <a:tabLst>
                <a:tab pos="182563" algn="l"/>
              </a:tabLst>
            </a:pPr>
            <a:r>
              <a:rPr lang="de-CH" altLang="de-DE" sz="1800" smtClean="0"/>
              <a:t>• 	Das „Handbuch betriebliche Grundbildung“ wurde – wo nötig  – aktualisiert.</a:t>
            </a:r>
          </a:p>
          <a:p>
            <a:pPr marL="0" indent="0">
              <a:lnSpc>
                <a:spcPct val="120000"/>
              </a:lnSpc>
              <a:buFontTx/>
              <a:buNone/>
              <a:tabLst>
                <a:tab pos="182563" algn="l"/>
              </a:tabLst>
            </a:pPr>
            <a:r>
              <a:rPr lang="de-CH" altLang="de-DE" sz="1800" smtClean="0"/>
              <a:t>Zudem wurde:</a:t>
            </a:r>
          </a:p>
          <a:p>
            <a:pPr marL="0" indent="0">
              <a:lnSpc>
                <a:spcPct val="120000"/>
              </a:lnSpc>
              <a:buFontTx/>
              <a:buNone/>
              <a:tabLst>
                <a:tab pos="182563" algn="l"/>
              </a:tabLst>
            </a:pPr>
            <a:r>
              <a:rPr lang="de-CH" altLang="de-DE" sz="1800" smtClean="0"/>
              <a:t>- 	das Glossar gestrichen, weil diese Funktion mit dem Lexikon abgedeckt ist,</a:t>
            </a:r>
          </a:p>
          <a:p>
            <a:pPr marL="0" indent="0">
              <a:lnSpc>
                <a:spcPct val="120000"/>
              </a:lnSpc>
              <a:buFontTx/>
              <a:buNone/>
              <a:tabLst>
                <a:tab pos="182563" algn="l"/>
              </a:tabLst>
            </a:pPr>
            <a:r>
              <a:rPr lang="de-CH" altLang="de-DE" sz="1800" smtClean="0"/>
              <a:t>- 	das Kapitel A 5.2. über das Lehrzeugnis eingefügt,</a:t>
            </a:r>
          </a:p>
          <a:p>
            <a:pPr marL="0" indent="0">
              <a:lnSpc>
                <a:spcPct val="120000"/>
              </a:lnSpc>
              <a:buFontTx/>
              <a:buChar char="-"/>
              <a:tabLst>
                <a:tab pos="182563" algn="l"/>
              </a:tabLst>
            </a:pPr>
            <a:r>
              <a:rPr lang="de-CH" altLang="de-DE" sz="1800" smtClean="0"/>
              <a:t> 	in Kapitel A 1.3. der SBBK-Lehrplan für den Kurs für Berufsbildner/innen 	ergänzt.</a:t>
            </a:r>
          </a:p>
          <a:p>
            <a:pPr marL="0" indent="0">
              <a:lnSpc>
                <a:spcPct val="120000"/>
              </a:lnSpc>
              <a:buFontTx/>
              <a:buNone/>
              <a:tabLst>
                <a:tab pos="182563" algn="l"/>
              </a:tabLst>
            </a:pPr>
            <a:r>
              <a:rPr lang="de-CH" altLang="de-DE" sz="1800" smtClean="0"/>
              <a:t>• 	Neu wurde ein Kapitel mit Verweis auf die Merkblattreihe „Gleiche Chancen 	und korrekter Umgang“ eingefügt.</a:t>
            </a:r>
          </a:p>
          <a:p>
            <a:pPr marL="0" indent="0">
              <a:lnSpc>
                <a:spcPct val="120000"/>
              </a:lnSpc>
              <a:buFontTx/>
              <a:buChar char="-"/>
              <a:tabLst>
                <a:tab pos="182563" algn="l"/>
              </a:tabLst>
            </a:pPr>
            <a:endParaRPr lang="de-CH" altLang="de-DE"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85800" y="908050"/>
            <a:ext cx="7772400" cy="5187950"/>
          </a:xfrm>
        </p:spPr>
        <p:txBody>
          <a:bodyPr/>
          <a:lstStyle/>
          <a:p>
            <a:pPr marL="0" indent="0">
              <a:lnSpc>
                <a:spcPct val="120000"/>
              </a:lnSpc>
              <a:buFontTx/>
              <a:buNone/>
              <a:tabLst>
                <a:tab pos="182563" algn="l"/>
              </a:tabLst>
            </a:pPr>
            <a:r>
              <a:rPr lang="de-CH" altLang="de-DE" sz="1800" dirty="0" smtClean="0"/>
              <a:t>• 	Die Internetseiten wurden neu gestaltet:</a:t>
            </a:r>
          </a:p>
          <a:p>
            <a:pPr marL="0" indent="0">
              <a:lnSpc>
                <a:spcPct val="120000"/>
              </a:lnSpc>
              <a:buFontTx/>
              <a:buNone/>
              <a:tabLst>
                <a:tab pos="182563" algn="l"/>
              </a:tabLst>
            </a:pPr>
            <a:r>
              <a:rPr lang="de-CH" altLang="de-DE" sz="1800" dirty="0" smtClean="0"/>
              <a:t>- 	</a:t>
            </a:r>
            <a:r>
              <a:rPr lang="de-CH" altLang="de-DE" sz="1800" dirty="0" smtClean="0">
                <a:hlinkClick r:id="rId3"/>
              </a:rPr>
              <a:t>www.berufsbildung.ch</a:t>
            </a:r>
            <a:r>
              <a:rPr lang="de-CH" altLang="de-DE" sz="1800" dirty="0" smtClean="0"/>
              <a:t> (das Portal zur Berufsbildung)</a:t>
            </a:r>
          </a:p>
          <a:p>
            <a:pPr marL="0" indent="0">
              <a:lnSpc>
                <a:spcPct val="120000"/>
              </a:lnSpc>
              <a:buFontTx/>
              <a:buNone/>
              <a:tabLst>
                <a:tab pos="182563" algn="l"/>
              </a:tabLst>
            </a:pPr>
            <a:r>
              <a:rPr lang="de-CH" altLang="de-DE" sz="1800" dirty="0" smtClean="0"/>
              <a:t>- 	</a:t>
            </a:r>
            <a:r>
              <a:rPr lang="de-CH" altLang="de-DE" sz="1800" dirty="0" smtClean="0">
                <a:hlinkClick r:id="rId4"/>
              </a:rPr>
              <a:t>www.hb.berufsbildung.ch</a:t>
            </a:r>
            <a:r>
              <a:rPr lang="de-CH" altLang="de-DE" sz="1800" dirty="0" smtClean="0"/>
              <a:t> (Online-Dienstleistungen zum Handbuch)</a:t>
            </a:r>
          </a:p>
          <a:p>
            <a:pPr marL="0" indent="0">
              <a:lnSpc>
                <a:spcPct val="80000"/>
              </a:lnSpc>
              <a:tabLst>
                <a:tab pos="182563" algn="l"/>
              </a:tabLst>
            </a:pPr>
            <a:endParaRPr lang="de-CH" altLang="de-DE" sz="1800" b="1" dirty="0" smtClean="0"/>
          </a:p>
          <a:p>
            <a:pPr marL="0" indent="0">
              <a:lnSpc>
                <a:spcPct val="120000"/>
              </a:lnSpc>
              <a:buFontTx/>
              <a:buNone/>
              <a:tabLst>
                <a:tab pos="182563" algn="l"/>
              </a:tabLst>
            </a:pPr>
            <a:r>
              <a:rPr lang="de-CH" altLang="de-DE" sz="1800" b="1" dirty="0" smtClean="0"/>
              <a:t>Die Änderungen der dritten Auflage 2011</a:t>
            </a:r>
          </a:p>
          <a:p>
            <a:pPr marL="0" indent="0">
              <a:lnSpc>
                <a:spcPct val="120000"/>
              </a:lnSpc>
              <a:buFontTx/>
              <a:buNone/>
              <a:tabLst>
                <a:tab pos="182563" algn="l"/>
              </a:tabLst>
            </a:pPr>
            <a:r>
              <a:rPr lang="de-CH" altLang="de-DE" sz="1800" dirty="0" smtClean="0"/>
              <a:t>Angepasst wurde die Terminologie und gegenüber der 2. Auflage 2009 wurden folgende Korrekturen vorgenommen:</a:t>
            </a:r>
          </a:p>
          <a:p>
            <a:pPr marL="0" indent="0">
              <a:lnSpc>
                <a:spcPct val="120000"/>
              </a:lnSpc>
              <a:buFontTx/>
              <a:buNone/>
              <a:tabLst>
                <a:tab pos="182563" algn="l"/>
              </a:tabLst>
            </a:pPr>
            <a:r>
              <a:rPr lang="de-CH" altLang="de-DE" sz="1800" dirty="0" smtClean="0"/>
              <a:t>• 	Das „Lexikon der Berufsbildung“ wurde überarbeitet.</a:t>
            </a:r>
          </a:p>
          <a:p>
            <a:pPr marL="0" indent="0">
              <a:lnSpc>
                <a:spcPct val="120000"/>
              </a:lnSpc>
              <a:buFontTx/>
              <a:buNone/>
              <a:tabLst>
                <a:tab pos="182563" algn="l"/>
              </a:tabLst>
            </a:pPr>
            <a:r>
              <a:rPr lang="de-CH" altLang="de-DE" sz="1800" dirty="0" smtClean="0"/>
              <a:t>• 	Das Handbuch wurde inhaltlich aktualisiert.</a:t>
            </a:r>
          </a:p>
          <a:p>
            <a:pPr marL="0" indent="0">
              <a:lnSpc>
                <a:spcPct val="120000"/>
              </a:lnSpc>
              <a:buFontTx/>
              <a:buNone/>
              <a:tabLst>
                <a:tab pos="182563" algn="l"/>
              </a:tabLst>
            </a:pPr>
            <a:r>
              <a:rPr lang="de-CH" altLang="de-DE" sz="1800" dirty="0" smtClean="0"/>
              <a:t>• 	Alle Themen, die unmittelbar mit dem Verlauf der betrieblichen Bildung 	zusammenhängen, wurden im Teil A eingefügt.</a:t>
            </a:r>
          </a:p>
          <a:p>
            <a:pPr marL="0" indent="0">
              <a:lnSpc>
                <a:spcPct val="120000"/>
              </a:lnSpc>
              <a:buFontTx/>
              <a:buNone/>
              <a:tabLst>
                <a:tab pos="182563" algn="l"/>
              </a:tabLst>
            </a:pPr>
            <a:r>
              <a:rPr lang="de-CH" altLang="de-DE" sz="1800" dirty="0" smtClean="0"/>
              <a:t>• 	Kapitel A 4. Lehren und Lernen im Betrieb wurde erweitert.</a:t>
            </a:r>
          </a:p>
          <a:p>
            <a:pPr marL="0" indent="0">
              <a:lnSpc>
                <a:spcPct val="120000"/>
              </a:lnSpc>
              <a:buFontTx/>
              <a:buNone/>
              <a:tabLst>
                <a:tab pos="182563" algn="l"/>
              </a:tabLst>
            </a:pPr>
            <a:r>
              <a:rPr lang="de-CH" altLang="de-DE" sz="1800" dirty="0" smtClean="0"/>
              <a:t>• 	Checklisten, Merkblätter und Formulare wurden den Unterkapiteln 	zugeordnet.</a:t>
            </a:r>
          </a:p>
          <a:p>
            <a:pPr marL="0" indent="0">
              <a:lnSpc>
                <a:spcPct val="80000"/>
              </a:lnSpc>
              <a:tabLst>
                <a:tab pos="182563" algn="l"/>
              </a:tabLst>
            </a:pPr>
            <a:endParaRPr lang="de-CH" altLang="de-DE"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685800" y="981075"/>
            <a:ext cx="7989888" cy="5114925"/>
          </a:xfrm>
        </p:spPr>
        <p:txBody>
          <a:bodyPr/>
          <a:lstStyle/>
          <a:p>
            <a:pPr marL="0" indent="0">
              <a:lnSpc>
                <a:spcPct val="120000"/>
              </a:lnSpc>
              <a:buFontTx/>
              <a:buNone/>
              <a:tabLst>
                <a:tab pos="182563" algn="l"/>
              </a:tabLst>
            </a:pPr>
            <a:r>
              <a:rPr lang="de-CH" altLang="de-DE" sz="1800" dirty="0" smtClean="0"/>
              <a:t>• 	Das Handbuch wurde durchgehend mit Seitennummern versehen.</a:t>
            </a:r>
          </a:p>
          <a:p>
            <a:pPr marL="0" indent="0">
              <a:lnSpc>
                <a:spcPct val="120000"/>
              </a:lnSpc>
              <a:buFontTx/>
              <a:buNone/>
              <a:tabLst>
                <a:tab pos="182563" algn="l"/>
              </a:tabLst>
            </a:pPr>
            <a:r>
              <a:rPr lang="de-CH" altLang="de-DE" sz="1800" dirty="0" smtClean="0"/>
              <a:t>Folgendes ist neu dazugekommen:</a:t>
            </a:r>
          </a:p>
          <a:p>
            <a:pPr marL="0" indent="0">
              <a:lnSpc>
                <a:spcPct val="120000"/>
              </a:lnSpc>
              <a:buFontTx/>
              <a:buNone/>
              <a:tabLst>
                <a:tab pos="182563" algn="l"/>
              </a:tabLst>
            </a:pPr>
            <a:r>
              <a:rPr lang="de-CH" altLang="de-DE" sz="1800" dirty="0" smtClean="0"/>
              <a:t>• 	Kapitel A 1.2. Die Lernorte und die Elemente der beruflichen Grundbildung</a:t>
            </a:r>
          </a:p>
          <a:p>
            <a:pPr marL="0" indent="0">
              <a:lnSpc>
                <a:spcPct val="120000"/>
              </a:lnSpc>
              <a:buFontTx/>
              <a:buNone/>
              <a:tabLst>
                <a:tab pos="182563" algn="l"/>
              </a:tabLst>
            </a:pPr>
            <a:r>
              <a:rPr lang="de-CH" altLang="de-DE" sz="1800" dirty="0" smtClean="0"/>
              <a:t>• 	Checkliste „Fragebogen für Lernende zur </a:t>
            </a:r>
            <a:r>
              <a:rPr lang="de-CH" altLang="de-DE" sz="1800" dirty="0" err="1" smtClean="0"/>
              <a:t>QualiCarte</a:t>
            </a:r>
            <a:r>
              <a:rPr lang="de-CH" altLang="de-DE" sz="1800" dirty="0" smtClean="0"/>
              <a:t>“ (Kapitel A 1.4.)</a:t>
            </a:r>
          </a:p>
          <a:p>
            <a:pPr marL="0" indent="0">
              <a:lnSpc>
                <a:spcPct val="120000"/>
              </a:lnSpc>
              <a:buFontTx/>
              <a:buNone/>
              <a:tabLst>
                <a:tab pos="182563" algn="l"/>
              </a:tabLst>
            </a:pPr>
            <a:r>
              <a:rPr lang="de-CH" altLang="de-DE" sz="1800" dirty="0" smtClean="0"/>
              <a:t>• Checklisten „Betrieblicher Bildungsplan“, „Individueller Bildungsplan“ 	(Kapitel A 3.2.)</a:t>
            </a:r>
          </a:p>
          <a:p>
            <a:pPr marL="0" indent="0">
              <a:lnSpc>
                <a:spcPct val="120000"/>
              </a:lnSpc>
              <a:buFontTx/>
              <a:buNone/>
              <a:tabLst>
                <a:tab pos="182563" algn="l"/>
              </a:tabLst>
            </a:pPr>
            <a:r>
              <a:rPr lang="de-CH" altLang="de-DE" sz="1800" dirty="0" smtClean="0"/>
              <a:t>• 	Kapitel A 5.3. Wie weiter nach der beruflichen Grundbildung?</a:t>
            </a:r>
          </a:p>
          <a:p>
            <a:pPr marL="0" indent="0">
              <a:lnSpc>
                <a:spcPct val="120000"/>
              </a:lnSpc>
              <a:buFontTx/>
              <a:buNone/>
              <a:tabLst>
                <a:tab pos="182563" algn="l"/>
              </a:tabLst>
            </a:pPr>
            <a:r>
              <a:rPr lang="de-CH" altLang="de-DE" sz="1800" dirty="0" smtClean="0"/>
              <a:t>• 	Merkblatt „Arbeitsrechtliche Grundlagen für Lernende in der beruflichen 	Grundbildung“ (Kapitel B 3.1.)</a:t>
            </a:r>
          </a:p>
          <a:p>
            <a:pPr marL="0" indent="0">
              <a:lnSpc>
                <a:spcPct val="120000"/>
              </a:lnSpc>
              <a:buFontTx/>
              <a:buNone/>
              <a:tabLst>
                <a:tab pos="182563" algn="l"/>
              </a:tabLst>
            </a:pPr>
            <a:r>
              <a:rPr lang="de-CH" altLang="de-DE" sz="1800" dirty="0" smtClean="0"/>
              <a:t>• 	</a:t>
            </a:r>
            <a:r>
              <a:rPr lang="de-CH" altLang="de-DE" sz="1800" dirty="0" err="1" smtClean="0"/>
              <a:t>Kurzbeschriebe</a:t>
            </a:r>
            <a:r>
              <a:rPr lang="de-CH" altLang="de-DE" sz="1800" dirty="0" smtClean="0"/>
              <a:t> zur Merkblattreihe „Gleiche Chancen und korrekter 	Umgang“ (Kapitel B 6.2.) </a:t>
            </a:r>
          </a:p>
          <a:p>
            <a:pPr marL="0" indent="0">
              <a:lnSpc>
                <a:spcPct val="120000"/>
              </a:lnSpc>
              <a:buFontTx/>
              <a:buNone/>
              <a:tabLst>
                <a:tab pos="182563" algn="l"/>
              </a:tabLst>
            </a:pPr>
            <a:endParaRPr lang="de-CH" altLang="de-DE"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685800" y="981075"/>
            <a:ext cx="7989888" cy="5472261"/>
          </a:xfrm>
        </p:spPr>
        <p:txBody>
          <a:bodyPr/>
          <a:lstStyle/>
          <a:p>
            <a:pPr marL="0" indent="0">
              <a:buNone/>
            </a:pPr>
            <a:r>
              <a:rPr lang="de-CH" sz="1800" b="1" dirty="0" smtClean="0"/>
              <a:t>Die </a:t>
            </a:r>
            <a:r>
              <a:rPr lang="de-CH" sz="1800" b="1" dirty="0"/>
              <a:t>Änderungen der vierten Auflage </a:t>
            </a:r>
            <a:r>
              <a:rPr lang="de-CH" sz="1800" b="1" dirty="0" smtClean="0"/>
              <a:t>2013</a:t>
            </a:r>
            <a:endParaRPr lang="de-CH" sz="1800" dirty="0"/>
          </a:p>
          <a:p>
            <a:pPr marL="0" indent="0">
              <a:buNone/>
            </a:pPr>
            <a:r>
              <a:rPr lang="de-CH" sz="1800" dirty="0"/>
              <a:t>Form und Struktur des Handbuchs sind auch hier im Wesentlichen gleich geblieben. Angepasst wurde die Terminologie und gegenüber der 3. Auflage 2011 wurden folgende Korrekturen </a:t>
            </a:r>
            <a:r>
              <a:rPr lang="de-CH" sz="1800" dirty="0" smtClean="0"/>
              <a:t>vorgenommen:</a:t>
            </a:r>
          </a:p>
          <a:p>
            <a:r>
              <a:rPr lang="de-CH" sz="1800" dirty="0" smtClean="0"/>
              <a:t>Das </a:t>
            </a:r>
            <a:r>
              <a:rPr lang="de-CH" sz="1800" dirty="0"/>
              <a:t>„Lexikon der Berufsbildung“ wurde überarbeitet (wo nötig wurden die Änderungen im „Handbuch betriebliche Grundbildung“ übernommen).</a:t>
            </a:r>
          </a:p>
          <a:p>
            <a:r>
              <a:rPr lang="de-CH" sz="1800" dirty="0" smtClean="0"/>
              <a:t>Das </a:t>
            </a:r>
            <a:r>
              <a:rPr lang="de-CH" sz="1800" dirty="0"/>
              <a:t>Handbuch wurde inhaltlich aktualisiert.</a:t>
            </a:r>
          </a:p>
          <a:p>
            <a:pPr marL="0" indent="0">
              <a:buNone/>
            </a:pPr>
            <a:r>
              <a:rPr lang="de-CH" sz="1800" dirty="0" smtClean="0"/>
              <a:t>Folgendes </a:t>
            </a:r>
            <a:r>
              <a:rPr lang="de-CH" sz="1800" dirty="0"/>
              <a:t>ist neu dazugekommen:</a:t>
            </a:r>
          </a:p>
          <a:p>
            <a:r>
              <a:rPr lang="de-CH" sz="1800" dirty="0" smtClean="0"/>
              <a:t>Kapitel </a:t>
            </a:r>
            <a:r>
              <a:rPr lang="de-CH" sz="1800" dirty="0"/>
              <a:t>A 2.3., Abschnitt „Probezeit“</a:t>
            </a:r>
          </a:p>
          <a:p>
            <a:r>
              <a:rPr lang="de-CH" sz="1800" dirty="0" smtClean="0"/>
              <a:t>Kapitel </a:t>
            </a:r>
            <a:r>
              <a:rPr lang="de-CH" sz="1800" dirty="0"/>
              <a:t>A 3.2., Abschnitt „Das handlungskompetenzorientierte Modell“ </a:t>
            </a:r>
          </a:p>
          <a:p>
            <a:pPr marL="0" indent="0">
              <a:buNone/>
              <a:tabLst>
                <a:tab pos="358775" algn="l"/>
              </a:tabLst>
            </a:pPr>
            <a:r>
              <a:rPr lang="de-CH" sz="1800" dirty="0"/>
              <a:t>	</a:t>
            </a:r>
            <a:r>
              <a:rPr lang="de-CH" sz="1800" dirty="0" smtClean="0"/>
              <a:t>(</a:t>
            </a:r>
            <a:r>
              <a:rPr lang="de-CH" sz="1800" dirty="0"/>
              <a:t>ersetzt „Die </a:t>
            </a:r>
            <a:r>
              <a:rPr lang="de-CH" sz="1800" dirty="0" err="1"/>
              <a:t>Triplex-Methode</a:t>
            </a:r>
            <a:r>
              <a:rPr lang="de-CH" sz="1800" dirty="0"/>
              <a:t>“)</a:t>
            </a:r>
          </a:p>
          <a:p>
            <a:r>
              <a:rPr lang="de-CH" sz="1800" dirty="0" smtClean="0"/>
              <a:t>Kapitel </a:t>
            </a:r>
            <a:r>
              <a:rPr lang="de-CH" sz="1800" dirty="0"/>
              <a:t>A 3.2, Lernzielkontrolle Coiffeuse/Coiffeure EFZ </a:t>
            </a:r>
          </a:p>
          <a:p>
            <a:pPr marL="0" indent="0">
              <a:buNone/>
              <a:tabLst>
                <a:tab pos="358775" algn="l"/>
              </a:tabLst>
            </a:pPr>
            <a:r>
              <a:rPr lang="de-CH" sz="1800" dirty="0"/>
              <a:t>	</a:t>
            </a:r>
            <a:r>
              <a:rPr lang="de-CH" sz="1800" dirty="0" smtClean="0"/>
              <a:t>(</a:t>
            </a:r>
            <a:r>
              <a:rPr lang="de-CH" sz="1800" dirty="0"/>
              <a:t>ersetzt Lernzielkontrolle Drogistin EFZ)</a:t>
            </a:r>
          </a:p>
          <a:p>
            <a:pPr>
              <a:spcAft>
                <a:spcPts val="600"/>
              </a:spcAft>
            </a:pPr>
            <a:r>
              <a:rPr lang="de-CH" sz="1800" dirty="0" smtClean="0"/>
              <a:t>Kapitel </a:t>
            </a:r>
            <a:r>
              <a:rPr lang="de-CH" sz="1800" dirty="0"/>
              <a:t>A 4.3., Abschnitt „Dokumentation berufliche Grundbildung</a:t>
            </a:r>
            <a:r>
              <a:rPr lang="de-CH" sz="1800" dirty="0" smtClean="0"/>
              <a:t>“</a:t>
            </a:r>
            <a:endParaRPr lang="de-CH" sz="1800" dirty="0"/>
          </a:p>
          <a:p>
            <a:pPr marL="0" indent="0">
              <a:buNone/>
            </a:pPr>
            <a:r>
              <a:rPr lang="de-CH" altLang="de-DE" sz="1800" dirty="0"/>
              <a:t>Ein Stichwortverzeichnis auf </a:t>
            </a:r>
            <a:r>
              <a:rPr lang="de-CH" altLang="de-DE" sz="1800" dirty="0" err="1">
                <a:hlinkClick r:id="rId3"/>
              </a:rPr>
              <a:t>hb.berufsbildung.ch</a:t>
            </a:r>
            <a:r>
              <a:rPr lang="de-CH" altLang="de-DE" sz="1800" dirty="0"/>
              <a:t> hilft, die Kapitel in </a:t>
            </a:r>
            <a:r>
              <a:rPr lang="de-CH" altLang="de-DE" sz="1800" dirty="0" smtClean="0"/>
              <a:t>allen Auflagen </a:t>
            </a:r>
            <a:r>
              <a:rPr lang="de-CH" altLang="de-DE" sz="1800" dirty="0"/>
              <a:t>rasch zu finden. </a:t>
            </a:r>
            <a:endParaRPr lang="de-CH" altLang="de-DE" sz="800" dirty="0">
              <a:solidFill>
                <a:schemeClr val="folHlink"/>
              </a:solidFill>
            </a:endParaRPr>
          </a:p>
          <a:p>
            <a:pPr marL="0" indent="0">
              <a:buNone/>
            </a:pPr>
            <a:endParaRPr lang="de-CH" sz="1800" dirty="0"/>
          </a:p>
          <a:p>
            <a:pPr marL="0" indent="0">
              <a:lnSpc>
                <a:spcPct val="120000"/>
              </a:lnSpc>
              <a:buFontTx/>
              <a:buNone/>
              <a:tabLst>
                <a:tab pos="182563" algn="l"/>
              </a:tabLst>
            </a:pPr>
            <a:endParaRPr lang="de-CH" altLang="de-DE" sz="800" dirty="0" smtClean="0">
              <a:solidFill>
                <a:schemeClr val="folHlink"/>
              </a:solidFill>
            </a:endParaRPr>
          </a:p>
        </p:txBody>
      </p:sp>
    </p:spTree>
    <p:extLst>
      <p:ext uri="{BB962C8B-B14F-4D97-AF65-F5344CB8AC3E}">
        <p14:creationId xmlns:p14="http://schemas.microsoft.com/office/powerpoint/2010/main" val="242293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685800" y="990600"/>
            <a:ext cx="5943600" cy="5105400"/>
          </a:xfrm>
        </p:spPr>
        <p:txBody>
          <a:bodyPr/>
          <a:lstStyle/>
          <a:p>
            <a:pPr marL="0" indent="0" eaLnBrk="1" hangingPunct="1">
              <a:lnSpc>
                <a:spcPct val="120000"/>
              </a:lnSpc>
              <a:spcBef>
                <a:spcPct val="0"/>
              </a:spcBef>
              <a:spcAft>
                <a:spcPts val="275"/>
              </a:spcAft>
              <a:buFontTx/>
              <a:buNone/>
            </a:pPr>
            <a:r>
              <a:rPr lang="de-DE" altLang="de-DE" sz="2200" b="1" dirty="0" smtClean="0">
                <a:solidFill>
                  <a:srgbClr val="0035C9"/>
                </a:solidFill>
              </a:rPr>
              <a:t>Aufbau des Handbuchs</a:t>
            </a:r>
            <a:r>
              <a:rPr lang="de-DE" altLang="de-DE" sz="2200" dirty="0" smtClean="0">
                <a:solidFill>
                  <a:srgbClr val="000000"/>
                </a:solidFill>
              </a:rPr>
              <a:t> </a:t>
            </a:r>
          </a:p>
          <a:p>
            <a:pPr marL="0" indent="0" algn="just" eaLnBrk="1" hangingPunct="1">
              <a:lnSpc>
                <a:spcPct val="120000"/>
              </a:lnSpc>
              <a:spcBef>
                <a:spcPct val="0"/>
              </a:spcBef>
              <a:spcAft>
                <a:spcPts val="275"/>
              </a:spcAft>
              <a:buFontTx/>
              <a:buNone/>
            </a:pPr>
            <a:r>
              <a:rPr lang="de-DE" altLang="de-DE" sz="1800" dirty="0" smtClean="0">
                <a:solidFill>
                  <a:srgbClr val="000000"/>
                </a:solidFill>
              </a:rPr>
              <a:t>Das Handbuch ist gegliedert in einen Vorspann und zwei Hauptteile. Ausführliche Inhaltsverzeichnisse und </a:t>
            </a:r>
            <a:r>
              <a:rPr lang="de-DE" altLang="de-DE" sz="1800" dirty="0" err="1" smtClean="0">
                <a:solidFill>
                  <a:srgbClr val="000000"/>
                </a:solidFill>
              </a:rPr>
              <a:t>prak-tische</a:t>
            </a:r>
            <a:r>
              <a:rPr lang="de-DE" altLang="de-DE" sz="1800" dirty="0" smtClean="0">
                <a:solidFill>
                  <a:srgbClr val="000000"/>
                </a:solidFill>
              </a:rPr>
              <a:t> Griffregister ermöglichen Ihnen eine schnelle und einfache Orientierung.</a:t>
            </a:r>
          </a:p>
          <a:p>
            <a:pPr marL="0" indent="0" algn="just" eaLnBrk="1" hangingPunct="1">
              <a:lnSpc>
                <a:spcPct val="120000"/>
              </a:lnSpc>
              <a:spcBef>
                <a:spcPct val="0"/>
              </a:spcBef>
              <a:spcAft>
                <a:spcPts val="275"/>
              </a:spcAft>
              <a:buFontTx/>
              <a:buNone/>
            </a:pPr>
            <a:endParaRPr lang="de-DE" altLang="de-DE" sz="1800" dirty="0" smtClean="0">
              <a:solidFill>
                <a:srgbClr val="000000"/>
              </a:solidFill>
            </a:endParaRPr>
          </a:p>
          <a:p>
            <a:pPr marL="0" indent="0" algn="just" eaLnBrk="1" hangingPunct="1">
              <a:lnSpc>
                <a:spcPct val="120000"/>
              </a:lnSpc>
              <a:spcBef>
                <a:spcPct val="0"/>
              </a:spcBef>
              <a:spcAft>
                <a:spcPts val="275"/>
              </a:spcAft>
              <a:buFont typeface="Times" pitchFamily="-109" charset="0"/>
              <a:buChar char="•"/>
            </a:pPr>
            <a:r>
              <a:rPr lang="de-DE" altLang="de-DE" sz="1800" dirty="0" smtClean="0">
                <a:solidFill>
                  <a:srgbClr val="000000"/>
                </a:solidFill>
              </a:rPr>
              <a:t> Vorspann</a:t>
            </a:r>
          </a:p>
          <a:p>
            <a:pPr marL="0" indent="0" eaLnBrk="1" hangingPunct="1">
              <a:lnSpc>
                <a:spcPct val="120000"/>
              </a:lnSpc>
              <a:spcBef>
                <a:spcPct val="0"/>
              </a:spcBef>
              <a:spcAft>
                <a:spcPts val="275"/>
              </a:spcAft>
              <a:buFont typeface="Times" pitchFamily="-109" charset="0"/>
              <a:buChar char="•"/>
            </a:pPr>
            <a:r>
              <a:rPr lang="de-DE" altLang="de-DE" sz="1800" dirty="0" smtClean="0">
                <a:solidFill>
                  <a:srgbClr val="000000"/>
                </a:solidFill>
              </a:rPr>
              <a:t> Teil A: Betriebliche Grundbildung von A bis Z</a:t>
            </a:r>
          </a:p>
          <a:p>
            <a:pPr marL="0" indent="0" eaLnBrk="1" hangingPunct="1">
              <a:lnSpc>
                <a:spcPct val="120000"/>
              </a:lnSpc>
              <a:spcBef>
                <a:spcPct val="0"/>
              </a:spcBef>
              <a:spcAft>
                <a:spcPts val="275"/>
              </a:spcAft>
              <a:buFont typeface="Times" pitchFamily="-109" charset="0"/>
              <a:buChar char="•"/>
            </a:pPr>
            <a:r>
              <a:rPr lang="de-DE" altLang="de-DE" sz="1800" dirty="0" smtClean="0">
                <a:solidFill>
                  <a:srgbClr val="000000"/>
                </a:solidFill>
              </a:rPr>
              <a:t> Teil B: Supportthemen</a:t>
            </a:r>
          </a:p>
          <a:p>
            <a:pPr marL="0" indent="0" eaLnBrk="1" hangingPunct="1">
              <a:lnSpc>
                <a:spcPct val="120000"/>
              </a:lnSpc>
              <a:spcBef>
                <a:spcPct val="0"/>
              </a:spcBef>
              <a:buFont typeface="Times" pitchFamily="-109" charset="0"/>
              <a:buChar char="•"/>
            </a:pPr>
            <a:r>
              <a:rPr lang="de-DE" altLang="de-DE" sz="1800" dirty="0" smtClean="0"/>
              <a:t> Praktische Hilfsmittel</a:t>
            </a:r>
          </a:p>
          <a:p>
            <a:pPr marL="0" indent="0" eaLnBrk="1" hangingPunct="1">
              <a:lnSpc>
                <a:spcPct val="120000"/>
              </a:lnSpc>
              <a:spcBef>
                <a:spcPct val="0"/>
              </a:spcBef>
              <a:buFont typeface="Times" pitchFamily="-109" charset="0"/>
              <a:buChar char="•"/>
            </a:pPr>
            <a:r>
              <a:rPr lang="de-DE" altLang="de-DE" sz="1800" dirty="0" smtClean="0">
                <a:solidFill>
                  <a:srgbClr val="000000"/>
                </a:solidFill>
              </a:rPr>
              <a:t> Das Lexikon der Berufsbildung</a:t>
            </a:r>
          </a:p>
          <a:p>
            <a:pPr marL="0" indent="0" eaLnBrk="1" hangingPunct="1">
              <a:lnSpc>
                <a:spcPct val="120000"/>
              </a:lnSpc>
              <a:spcBef>
                <a:spcPct val="0"/>
              </a:spcBef>
              <a:buFont typeface="Times" pitchFamily="-109" charset="0"/>
              <a:buChar char="•"/>
            </a:pPr>
            <a:r>
              <a:rPr lang="de-DE" altLang="de-DE" sz="1800" dirty="0" smtClean="0">
                <a:solidFill>
                  <a:srgbClr val="000000"/>
                </a:solidFill>
              </a:rPr>
              <a:t> Anhang «&amp;» </a:t>
            </a:r>
            <a:r>
              <a:rPr lang="de-DE" altLang="de-DE" sz="2000" b="1" dirty="0" smtClean="0"/>
              <a:t> </a:t>
            </a:r>
          </a:p>
          <a:p>
            <a:pPr marL="0" indent="0" eaLnBrk="1" hangingPunct="1">
              <a:lnSpc>
                <a:spcPct val="120000"/>
              </a:lnSpc>
              <a:spcBef>
                <a:spcPct val="0"/>
              </a:spcBef>
              <a:spcAft>
                <a:spcPts val="275"/>
              </a:spcAft>
              <a:buFontTx/>
              <a:buNone/>
            </a:pPr>
            <a:r>
              <a:rPr lang="de-DE" altLang="de-DE" sz="1800" dirty="0" smtClean="0">
                <a:solidFill>
                  <a:srgbClr val="000000"/>
                </a:solidFill>
              </a:rPr>
              <a:t> </a:t>
            </a:r>
          </a:p>
          <a:p>
            <a:pPr marL="0" indent="0" algn="just" eaLnBrk="1" hangingPunct="1">
              <a:lnSpc>
                <a:spcPct val="120000"/>
              </a:lnSpc>
              <a:spcBef>
                <a:spcPct val="0"/>
              </a:spcBef>
              <a:spcAft>
                <a:spcPts val="275"/>
              </a:spcAft>
              <a:buFontTx/>
              <a:buNone/>
            </a:pPr>
            <a:endParaRPr lang="de-DE" altLang="de-DE" sz="2000" b="1" dirty="0" smtClean="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611188" y="908050"/>
            <a:ext cx="4176712" cy="5176838"/>
          </a:xfrm>
        </p:spPr>
        <p:txBody>
          <a:bodyPr/>
          <a:lstStyle/>
          <a:p>
            <a:pPr marL="0" indent="0" eaLnBrk="1" hangingPunct="1">
              <a:lnSpc>
                <a:spcPct val="120000"/>
              </a:lnSpc>
              <a:spcBef>
                <a:spcPct val="0"/>
              </a:spcBef>
              <a:spcAft>
                <a:spcPts val="275"/>
              </a:spcAft>
              <a:buFontTx/>
              <a:buNone/>
            </a:pPr>
            <a:r>
              <a:rPr lang="de-DE" altLang="de-DE" sz="1800" b="1" dirty="0" smtClean="0">
                <a:solidFill>
                  <a:srgbClr val="000000"/>
                </a:solidFill>
              </a:rPr>
              <a:t>Vorspann</a:t>
            </a:r>
            <a:r>
              <a:rPr lang="de-DE" altLang="de-DE" sz="1800" dirty="0" smtClean="0">
                <a:solidFill>
                  <a:srgbClr val="000000"/>
                </a:solidFill>
              </a:rPr>
              <a:t> </a:t>
            </a:r>
          </a:p>
          <a:p>
            <a:pPr marL="0" indent="0" algn="just" eaLnBrk="1" hangingPunct="1">
              <a:lnSpc>
                <a:spcPct val="120000"/>
              </a:lnSpc>
              <a:spcBef>
                <a:spcPct val="0"/>
              </a:spcBef>
              <a:spcAft>
                <a:spcPts val="275"/>
              </a:spcAft>
              <a:buFontTx/>
              <a:buNone/>
            </a:pPr>
            <a:r>
              <a:rPr lang="de-DE" altLang="de-DE" sz="1800" dirty="0" smtClean="0">
                <a:solidFill>
                  <a:srgbClr val="000000"/>
                </a:solidFill>
              </a:rPr>
              <a:t>Der Vorspann «Eigenheiten der betrieblichen Grundbildung» will an-regen, sich mit der Tätigkeit als Berufsbildner/in auseinanderzusetzen. Er zeigt, dass Sie mit einem </a:t>
            </a:r>
            <a:r>
              <a:rPr lang="de-DE" altLang="de-DE" sz="1800" dirty="0" err="1" smtClean="0">
                <a:solidFill>
                  <a:srgbClr val="000000"/>
                </a:solidFill>
              </a:rPr>
              <a:t>Berufs-abschluss</a:t>
            </a:r>
            <a:r>
              <a:rPr lang="de-DE" altLang="de-DE" sz="1800" dirty="0" smtClean="0">
                <a:solidFill>
                  <a:srgbClr val="000000"/>
                </a:solidFill>
              </a:rPr>
              <a:t> und Berufserfahrung schon vieles mitbringen, um junge Leute auszubilden.</a:t>
            </a:r>
          </a:p>
        </p:txBody>
      </p:sp>
      <p:pic>
        <p:nvPicPr>
          <p:cNvPr id="2560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6726" y="764704"/>
            <a:ext cx="3341697" cy="4752528"/>
          </a:xfrm>
          <a:prstGeom prst="rect">
            <a:avLst/>
          </a:prstGeom>
          <a:noFill/>
          <a:ln w="31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755650" y="1052513"/>
            <a:ext cx="5943600" cy="5105400"/>
          </a:xfrm>
        </p:spPr>
        <p:txBody>
          <a:bodyPr/>
          <a:lstStyle/>
          <a:p>
            <a:pPr marL="0" indent="0" algn="just" eaLnBrk="1" hangingPunct="1">
              <a:lnSpc>
                <a:spcPct val="120000"/>
              </a:lnSpc>
              <a:spcBef>
                <a:spcPct val="0"/>
              </a:spcBef>
              <a:spcAft>
                <a:spcPts val="275"/>
              </a:spcAft>
              <a:buFontTx/>
              <a:buNone/>
            </a:pPr>
            <a:r>
              <a:rPr lang="de-DE" altLang="de-DE" sz="1800" b="1" smtClean="0">
                <a:solidFill>
                  <a:srgbClr val="000000"/>
                </a:solidFill>
              </a:rPr>
              <a:t>Betriebliche Grundbildung von A bis Z</a:t>
            </a:r>
            <a:r>
              <a:rPr lang="de-DE" altLang="de-DE" sz="1800" smtClean="0">
                <a:solidFill>
                  <a:srgbClr val="000000"/>
                </a:solidFill>
              </a:rPr>
              <a:t> </a:t>
            </a:r>
          </a:p>
          <a:p>
            <a:pPr marL="0" indent="0" algn="just" eaLnBrk="1" hangingPunct="1">
              <a:lnSpc>
                <a:spcPct val="120000"/>
              </a:lnSpc>
              <a:spcBef>
                <a:spcPct val="0"/>
              </a:spcBef>
              <a:spcAft>
                <a:spcPts val="275"/>
              </a:spcAft>
              <a:buFontTx/>
              <a:buNone/>
            </a:pPr>
            <a:r>
              <a:rPr lang="de-DE" altLang="de-DE" sz="1800" smtClean="0">
                <a:solidFill>
                  <a:srgbClr val="000000"/>
                </a:solidFill>
              </a:rPr>
              <a:t>Im Teil A werden die wichtigsten Etappen entlang der zeitlichen Abfolge der beruflichen Grundbildung beschrieben. Er enthält von A bis Z Informationen und bietet Ihnen das notwendige Rüstzeug für das Ausbilden im Lehrbetrieb.</a:t>
            </a:r>
          </a:p>
        </p:txBody>
      </p:sp>
      <p:pic>
        <p:nvPicPr>
          <p:cNvPr id="26627" name="Grafik 3" descr="Vorwort_s8.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429000"/>
            <a:ext cx="5773737"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684213" y="981075"/>
            <a:ext cx="5943600" cy="5105400"/>
          </a:xfrm>
        </p:spPr>
        <p:txBody>
          <a:bodyPr/>
          <a:lstStyle/>
          <a:p>
            <a:pPr marL="0" indent="0" algn="just" eaLnBrk="1" hangingPunct="1">
              <a:lnSpc>
                <a:spcPct val="120000"/>
              </a:lnSpc>
              <a:spcBef>
                <a:spcPct val="0"/>
              </a:spcBef>
              <a:spcAft>
                <a:spcPts val="275"/>
              </a:spcAft>
              <a:buFontTx/>
              <a:buNone/>
            </a:pPr>
            <a:r>
              <a:rPr lang="de-DE" altLang="de-DE" sz="1800" b="1" smtClean="0">
                <a:solidFill>
                  <a:srgbClr val="000000"/>
                </a:solidFill>
              </a:rPr>
              <a:t>Supportthemen</a:t>
            </a:r>
            <a:r>
              <a:rPr lang="de-DE" altLang="de-DE" sz="1800" smtClean="0">
                <a:solidFill>
                  <a:srgbClr val="000000"/>
                </a:solidFill>
              </a:rPr>
              <a:t> </a:t>
            </a:r>
          </a:p>
          <a:p>
            <a:pPr marL="0" indent="0" algn="just" eaLnBrk="1" hangingPunct="1">
              <a:lnSpc>
                <a:spcPct val="120000"/>
              </a:lnSpc>
              <a:spcBef>
                <a:spcPct val="0"/>
              </a:spcBef>
              <a:spcAft>
                <a:spcPts val="275"/>
              </a:spcAft>
              <a:buFontTx/>
              <a:buNone/>
            </a:pPr>
            <a:r>
              <a:rPr lang="de-DE" altLang="de-DE" sz="1800" smtClean="0">
                <a:solidFill>
                  <a:srgbClr val="000000"/>
                </a:solidFill>
              </a:rPr>
              <a:t>Im Teil B, den Supportthemen, wird das Berufsbildungs-system der Schweiz erklärt und einige Themenbereiche werden vertieft und ergänzt betrachtet. Mit ihm können Sie Ihr Know-how als Berufsbildner/in professionali-sieren.</a:t>
            </a:r>
          </a:p>
        </p:txBody>
      </p:sp>
      <p:pic>
        <p:nvPicPr>
          <p:cNvPr id="27651" name="Grafik 3" descr="Vorwort_s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088" y="3284538"/>
            <a:ext cx="48879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685800" y="990600"/>
            <a:ext cx="4229100" cy="1905000"/>
          </a:xfrm>
        </p:spPr>
        <p:txBody>
          <a:bodyPr/>
          <a:lstStyle/>
          <a:p>
            <a:pPr marL="0" indent="0" algn="just" eaLnBrk="1" hangingPunct="1">
              <a:lnSpc>
                <a:spcPct val="120000"/>
              </a:lnSpc>
              <a:spcBef>
                <a:spcPct val="0"/>
              </a:spcBef>
              <a:buFontTx/>
              <a:buNone/>
            </a:pPr>
            <a:r>
              <a:rPr lang="de-DE" altLang="de-DE" sz="1700" b="1" smtClean="0"/>
              <a:t>Praktische Hilfsmittel </a:t>
            </a:r>
          </a:p>
          <a:p>
            <a:pPr marL="0" indent="0" algn="just" eaLnBrk="1" hangingPunct="1">
              <a:lnSpc>
                <a:spcPct val="120000"/>
              </a:lnSpc>
              <a:spcBef>
                <a:spcPct val="0"/>
              </a:spcBef>
              <a:buFontTx/>
              <a:buNone/>
            </a:pPr>
            <a:r>
              <a:rPr lang="de-DE" altLang="de-DE" sz="1700" smtClean="0"/>
              <a:t>Die Teile A und B  werden ergänzt mit vielen praktischen Hilfsmitteln zur Unter-stützung für die betriebliche Ausbildung im Lehrbetrieb.</a:t>
            </a:r>
            <a:r>
              <a:rPr lang="de-DE" altLang="de-DE" sz="1800" smtClean="0"/>
              <a:t> </a:t>
            </a:r>
          </a:p>
          <a:p>
            <a:pPr marL="0" indent="0" algn="just" eaLnBrk="1" hangingPunct="1">
              <a:lnSpc>
                <a:spcPct val="120000"/>
              </a:lnSpc>
              <a:spcBef>
                <a:spcPct val="0"/>
              </a:spcBef>
              <a:buFontTx/>
              <a:buNone/>
            </a:pPr>
            <a:endParaRPr lang="de-DE" altLang="de-DE" sz="1800" smtClean="0"/>
          </a:p>
        </p:txBody>
      </p:sp>
      <p:sp>
        <p:nvSpPr>
          <p:cNvPr id="28675" name="Rectangle 8"/>
          <p:cNvSpPr>
            <a:spLocks noChangeArrowheads="1"/>
          </p:cNvSpPr>
          <p:nvPr/>
        </p:nvSpPr>
        <p:spPr bwMode="auto">
          <a:xfrm>
            <a:off x="827088" y="2852738"/>
            <a:ext cx="4343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eaLnBrk="1" hangingPunct="1">
              <a:lnSpc>
                <a:spcPct val="120000"/>
              </a:lnSpc>
              <a:spcAft>
                <a:spcPts val="413"/>
              </a:spcAft>
              <a:buFontTx/>
              <a:buChar char="•"/>
            </a:pPr>
            <a:endParaRPr lang="de-CH" altLang="de-DE" sz="2000">
              <a:solidFill>
                <a:srgbClr val="000000"/>
              </a:solidFill>
            </a:endParaRPr>
          </a:p>
        </p:txBody>
      </p:sp>
      <p:sp>
        <p:nvSpPr>
          <p:cNvPr id="28676" name="Rectangle 10"/>
          <p:cNvSpPr>
            <a:spLocks noChangeArrowheads="1"/>
          </p:cNvSpPr>
          <p:nvPr/>
        </p:nvSpPr>
        <p:spPr bwMode="auto">
          <a:xfrm>
            <a:off x="685800" y="2667000"/>
            <a:ext cx="42211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90500" indent="-190500">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eaLnBrk="1" hangingPunct="1">
              <a:lnSpc>
                <a:spcPct val="120000"/>
              </a:lnSpc>
              <a:spcAft>
                <a:spcPts val="413"/>
              </a:spcAft>
              <a:buFontTx/>
              <a:buChar char="•"/>
            </a:pPr>
            <a:r>
              <a:rPr lang="de-DE" altLang="de-DE" sz="1700"/>
              <a:t>Die </a:t>
            </a:r>
            <a:r>
              <a:rPr lang="de-DE" altLang="de-DE" sz="1700" b="1"/>
              <a:t>Merkblätter</a:t>
            </a:r>
            <a:r>
              <a:rPr lang="de-DE" altLang="de-DE" sz="1700"/>
              <a:t> enthalten ausführliche Informationen zu Einzelthemen. Die für die Lehrbetriebe wichtigsten Merkblätter sind im Handbuch integriert. Aktualisierte Ausgaben können Sie auf unserer Homepage online beziehen, ebenso andere Merkblätter, die dem Handbuch nicht beigelegt sind.</a:t>
            </a:r>
          </a:p>
          <a:p>
            <a:pPr algn="l" eaLnBrk="1" hangingPunct="1">
              <a:lnSpc>
                <a:spcPct val="120000"/>
              </a:lnSpc>
              <a:spcAft>
                <a:spcPts val="413"/>
              </a:spcAft>
            </a:pPr>
            <a:r>
              <a:rPr lang="de-DE" altLang="de-DE" sz="1700"/>
              <a:t>	</a:t>
            </a:r>
            <a:r>
              <a:rPr lang="de-DE" altLang="de-DE" sz="1700">
                <a:hlinkClick r:id="rId3"/>
              </a:rPr>
              <a:t>mb.berufsbildung.ch</a:t>
            </a:r>
            <a:endParaRPr lang="de-DE" altLang="de-DE" sz="170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0488" y="908720"/>
            <a:ext cx="3433960" cy="504056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685800" y="914400"/>
            <a:ext cx="3959225" cy="3429000"/>
          </a:xfrm>
        </p:spPr>
        <p:txBody>
          <a:bodyPr/>
          <a:lstStyle/>
          <a:p>
            <a:pPr marL="190500" indent="-190500" eaLnBrk="1" hangingPunct="1">
              <a:lnSpc>
                <a:spcPct val="120000"/>
              </a:lnSpc>
              <a:spcBef>
                <a:spcPct val="0"/>
              </a:spcBef>
              <a:spcAft>
                <a:spcPts val="400"/>
              </a:spcAft>
            </a:pPr>
            <a:r>
              <a:rPr lang="de-DE" altLang="de-DE" sz="1800" dirty="0" smtClean="0">
                <a:solidFill>
                  <a:srgbClr val="000000"/>
                </a:solidFill>
              </a:rPr>
              <a:t>Bei den </a:t>
            </a:r>
            <a:r>
              <a:rPr lang="de-DE" altLang="de-DE" sz="1800" b="1" dirty="0" smtClean="0">
                <a:solidFill>
                  <a:srgbClr val="000000"/>
                </a:solidFill>
              </a:rPr>
              <a:t>Checklisten</a:t>
            </a:r>
            <a:r>
              <a:rPr lang="de-DE" altLang="de-DE" sz="1800" dirty="0" smtClean="0">
                <a:solidFill>
                  <a:srgbClr val="000000"/>
                </a:solidFill>
              </a:rPr>
              <a:t> und </a:t>
            </a:r>
            <a:r>
              <a:rPr lang="de-DE" altLang="de-DE" sz="1800" b="1" dirty="0" smtClean="0">
                <a:solidFill>
                  <a:srgbClr val="000000"/>
                </a:solidFill>
              </a:rPr>
              <a:t>Formularen</a:t>
            </a:r>
            <a:r>
              <a:rPr lang="de-DE" altLang="de-DE" sz="1800" dirty="0" smtClean="0">
                <a:solidFill>
                  <a:srgbClr val="000000"/>
                </a:solidFill>
              </a:rPr>
              <a:t> handelt es sich um Vorschläge, die Sie Ihren Bedürfnissen anpassen können. Checklisten wie Formulare können Sie einfach aus dem Ordner herausnehmen und kopieren. Teilweise sind sie auch online verfügbar.</a:t>
            </a:r>
          </a:p>
          <a:p>
            <a:pPr marL="190500" indent="-190500" eaLnBrk="1" hangingPunct="1">
              <a:lnSpc>
                <a:spcPct val="120000"/>
              </a:lnSpc>
              <a:spcBef>
                <a:spcPct val="0"/>
              </a:spcBef>
              <a:spcAft>
                <a:spcPts val="400"/>
              </a:spcAft>
              <a:buFontTx/>
              <a:buNone/>
            </a:pPr>
            <a:r>
              <a:rPr lang="de-DE" altLang="de-DE" sz="1800" dirty="0" smtClean="0">
                <a:solidFill>
                  <a:srgbClr val="000000"/>
                </a:solidFill>
              </a:rPr>
              <a:t>	</a:t>
            </a:r>
            <a:r>
              <a:rPr lang="de-DE" altLang="de-DE" sz="1800" dirty="0" err="1" smtClean="0">
                <a:solidFill>
                  <a:srgbClr val="000000"/>
                </a:solidFill>
                <a:hlinkClick r:id="rId3"/>
              </a:rPr>
              <a:t>hb.berufsbildung.ch</a:t>
            </a:r>
            <a:endParaRPr lang="de-DE" altLang="de-DE" sz="1800" dirty="0" smtClean="0">
              <a:solidFill>
                <a:srgbClr val="000000"/>
              </a:solidFill>
            </a:endParaRPr>
          </a:p>
          <a:p>
            <a:pPr marL="190500" indent="-190500" eaLnBrk="1" hangingPunct="1">
              <a:lnSpc>
                <a:spcPct val="120000"/>
              </a:lnSpc>
              <a:spcBef>
                <a:spcPct val="0"/>
              </a:spcBef>
              <a:spcAft>
                <a:spcPts val="400"/>
              </a:spcAft>
              <a:buFontTx/>
              <a:buNone/>
            </a:pPr>
            <a:endParaRPr lang="de-DE" altLang="de-DE" sz="1800" dirty="0" smtClean="0">
              <a:solidFill>
                <a:srgbClr val="000000"/>
              </a:solidFill>
            </a:endParaRPr>
          </a:p>
        </p:txBody>
      </p:sp>
      <p:sp>
        <p:nvSpPr>
          <p:cNvPr id="29699" name="Text Box 3"/>
          <p:cNvSpPr txBox="1">
            <a:spLocks noChangeArrowheads="1"/>
          </p:cNvSpPr>
          <p:nvPr/>
        </p:nvSpPr>
        <p:spPr bwMode="auto">
          <a:xfrm>
            <a:off x="685800" y="4495800"/>
            <a:ext cx="7543800"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0500" indent="-190500">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algn="l" eaLnBrk="1" hangingPunct="1">
              <a:lnSpc>
                <a:spcPct val="120000"/>
              </a:lnSpc>
              <a:spcAft>
                <a:spcPts val="400"/>
              </a:spcAft>
              <a:buFontTx/>
              <a:buChar char="•"/>
            </a:pPr>
            <a:r>
              <a:rPr lang="de-DE" altLang="de-DE" sz="1800" dirty="0">
                <a:solidFill>
                  <a:srgbClr val="000000"/>
                </a:solidFill>
              </a:rPr>
              <a:t>Die Beispiele stehen exemplarisch für verschiedene Situationen aus dem Berufsalltag. Wir sind uns bewusst, dass sie eine perfekte Welt abbilden, die es so in der Realität der betrieblichen Praxis kaum geben wird. Trotzdem scheint es uns sinnvoll, für Beispiele von optimalen Bedingungen auszugehen.</a:t>
            </a: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692696"/>
            <a:ext cx="3096344" cy="3672408"/>
          </a:xfrm>
          <a:prstGeom prst="rect">
            <a:avLst/>
          </a:prstGeom>
          <a:noFill/>
          <a:ln w="31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684213" y="1052513"/>
            <a:ext cx="7772400" cy="5257800"/>
          </a:xfrm>
        </p:spPr>
        <p:txBody>
          <a:bodyPr/>
          <a:lstStyle/>
          <a:p>
            <a:pPr eaLnBrk="1" hangingPunct="1">
              <a:lnSpc>
                <a:spcPct val="110000"/>
              </a:lnSpc>
              <a:spcBef>
                <a:spcPct val="0"/>
              </a:spcBef>
              <a:buFontTx/>
              <a:buNone/>
              <a:tabLst>
                <a:tab pos="1435100" algn="l"/>
              </a:tabLst>
            </a:pPr>
            <a:r>
              <a:rPr lang="de-DE" altLang="de-DE" sz="1100" b="1" dirty="0" smtClean="0">
                <a:solidFill>
                  <a:srgbClr val="0035C9"/>
                </a:solidFill>
              </a:rPr>
              <a:t>Impressum</a:t>
            </a:r>
          </a:p>
          <a:p>
            <a:pPr eaLnBrk="1" hangingPunct="1">
              <a:lnSpc>
                <a:spcPct val="110000"/>
              </a:lnSpc>
              <a:spcBef>
                <a:spcPct val="0"/>
              </a:spcBef>
              <a:buFontTx/>
              <a:buNone/>
              <a:tabLst>
                <a:tab pos="1435100" algn="l"/>
              </a:tabLst>
            </a:pPr>
            <a:r>
              <a:rPr lang="de-DE" altLang="de-DE" sz="1100" b="1" dirty="0" smtClean="0"/>
              <a:t>Realisierung in Zusammenarbeit</a:t>
            </a:r>
            <a:r>
              <a:rPr lang="de-DE" altLang="de-DE" sz="1100" b="1" dirty="0" smtClean="0">
                <a:solidFill>
                  <a:srgbClr val="000000"/>
                </a:solidFill>
              </a:rPr>
              <a:t> mit: </a:t>
            </a:r>
            <a:r>
              <a:rPr lang="de-DE" altLang="de-DE" sz="1100" b="1" dirty="0" smtClean="0"/>
              <a:t>Staatssekretariat für Bildung, Forschung und Innovation SBFI, Bern und</a:t>
            </a:r>
          </a:p>
          <a:p>
            <a:pPr eaLnBrk="1" hangingPunct="1">
              <a:lnSpc>
                <a:spcPct val="110000"/>
              </a:lnSpc>
              <a:spcBef>
                <a:spcPct val="0"/>
              </a:spcBef>
              <a:buFontTx/>
              <a:buNone/>
              <a:tabLst>
                <a:tab pos="1435100" algn="l"/>
              </a:tabLst>
            </a:pPr>
            <a:r>
              <a:rPr lang="de-DE" altLang="de-DE" sz="1100" b="1" dirty="0" smtClean="0"/>
              <a:t>Schweizerische Berufsbildungsämter-Konferenz SBBK, Bern, 4. überarbeitete Auflage 2013	</a:t>
            </a:r>
          </a:p>
          <a:p>
            <a:pPr eaLnBrk="1" hangingPunct="1">
              <a:lnSpc>
                <a:spcPct val="110000"/>
              </a:lnSpc>
              <a:spcBef>
                <a:spcPct val="0"/>
              </a:spcBef>
              <a:buFontTx/>
              <a:buNone/>
              <a:tabLst>
                <a:tab pos="1435100" algn="l"/>
              </a:tabLst>
            </a:pPr>
            <a:endParaRPr lang="de-DE" altLang="de-DE" sz="1100" b="1" dirty="0" smtClean="0"/>
          </a:p>
          <a:p>
            <a:pPr eaLnBrk="1" hangingPunct="1">
              <a:lnSpc>
                <a:spcPct val="110000"/>
              </a:lnSpc>
              <a:spcBef>
                <a:spcPct val="0"/>
              </a:spcBef>
              <a:buFontTx/>
              <a:buNone/>
              <a:tabLst>
                <a:tab pos="1435100" algn="l"/>
              </a:tabLst>
            </a:pPr>
            <a:r>
              <a:rPr lang="de-DE" altLang="de-DE" sz="1100" dirty="0" smtClean="0"/>
              <a:t>Herausgeber		Schweizerisches Dienstleistungszentrum Berufsbildung I</a:t>
            </a:r>
          </a:p>
          <a:p>
            <a:pPr eaLnBrk="1" hangingPunct="1">
              <a:lnSpc>
                <a:spcPct val="110000"/>
              </a:lnSpc>
              <a:spcBef>
                <a:spcPct val="0"/>
              </a:spcBef>
              <a:spcAft>
                <a:spcPts val="600"/>
              </a:spcAft>
              <a:buFontTx/>
              <a:buNone/>
              <a:tabLst>
                <a:tab pos="1435100" algn="l"/>
              </a:tabLst>
            </a:pPr>
            <a:r>
              <a:rPr lang="de-DE" altLang="de-DE" sz="1100" dirty="0" smtClean="0"/>
              <a:t>			Berufs-, Studien- und Laufbahnberatung SDBB, Bern</a:t>
            </a:r>
          </a:p>
          <a:p>
            <a:pPr eaLnBrk="1" hangingPunct="1">
              <a:lnSpc>
                <a:spcPct val="110000"/>
              </a:lnSpc>
              <a:spcBef>
                <a:spcPct val="0"/>
              </a:spcBef>
              <a:spcAft>
                <a:spcPts val="600"/>
              </a:spcAft>
              <a:buFontTx/>
              <a:buNone/>
              <a:tabLst>
                <a:tab pos="1435100" algn="l"/>
              </a:tabLst>
            </a:pPr>
            <a:r>
              <a:rPr lang="de-DE" altLang="de-DE" sz="1100" dirty="0" smtClean="0"/>
              <a:t>Projektleitung 		Peter Knutti, SDBB; Barbara </a:t>
            </a:r>
            <a:r>
              <a:rPr lang="de-DE" altLang="de-DE" sz="1100" dirty="0" err="1" smtClean="0"/>
              <a:t>Studer</a:t>
            </a:r>
            <a:r>
              <a:rPr lang="de-DE" altLang="de-DE" sz="1100" dirty="0" smtClean="0"/>
              <a:t>, </a:t>
            </a:r>
            <a:r>
              <a:rPr lang="de-DE" altLang="de-DE" sz="1100" dirty="0" err="1" smtClean="0"/>
              <a:t>spra</a:t>
            </a:r>
            <a:r>
              <a:rPr lang="de-DE" altLang="de-DE" sz="1100" dirty="0" err="1" smtClean="0">
                <a:solidFill>
                  <a:srgbClr val="000000"/>
                </a:solidFill>
              </a:rPr>
              <a:t>chwerk-studer.ch</a:t>
            </a:r>
            <a:endParaRPr lang="de-DE" altLang="de-DE" sz="1100" dirty="0" smtClean="0">
              <a:solidFill>
                <a:srgbClr val="000000"/>
              </a:solidFill>
            </a:endParaRPr>
          </a:p>
          <a:p>
            <a:pPr eaLnBrk="1" hangingPunct="1">
              <a:lnSpc>
                <a:spcPct val="110000"/>
              </a:lnSpc>
              <a:spcBef>
                <a:spcPct val="0"/>
              </a:spcBef>
              <a:spcAft>
                <a:spcPts val="600"/>
              </a:spcAft>
              <a:buFontTx/>
              <a:buNone/>
              <a:tabLst>
                <a:tab pos="1435100" algn="l"/>
              </a:tabLst>
            </a:pPr>
            <a:r>
              <a:rPr lang="de-DE" altLang="de-DE" sz="1100" dirty="0" smtClean="0">
                <a:solidFill>
                  <a:srgbClr val="0035C9"/>
                </a:solidFill>
              </a:rPr>
              <a:t>Autoren</a:t>
            </a:r>
            <a:r>
              <a:rPr lang="de-DE" altLang="de-DE" sz="1100" dirty="0" smtClean="0">
                <a:solidFill>
                  <a:srgbClr val="000000"/>
                </a:solidFill>
              </a:rPr>
              <a:t>		Peter Knutti, SDBB; Maurice </a:t>
            </a:r>
            <a:r>
              <a:rPr lang="de-DE" altLang="de-DE" sz="1100" dirty="0" err="1" smtClean="0">
                <a:solidFill>
                  <a:srgbClr val="000000"/>
                </a:solidFill>
              </a:rPr>
              <a:t>Dirren</a:t>
            </a:r>
            <a:r>
              <a:rPr lang="de-DE" altLang="de-DE" sz="1100" dirty="0" smtClean="0">
                <a:solidFill>
                  <a:srgbClr val="000000"/>
                </a:solidFill>
              </a:rPr>
              <a:t>, Sion; Christian Lehmann, </a:t>
            </a:r>
            <a:r>
              <a:rPr lang="de-DE" altLang="de-DE" sz="1100" dirty="0" err="1" smtClean="0">
                <a:solidFill>
                  <a:srgbClr val="000000"/>
                </a:solidFill>
              </a:rPr>
              <a:t>Nidau</a:t>
            </a:r>
            <a:endParaRPr lang="de-DE" altLang="de-DE" sz="1100" dirty="0" smtClean="0">
              <a:solidFill>
                <a:srgbClr val="000000"/>
              </a:solidFill>
            </a:endParaRPr>
          </a:p>
          <a:p>
            <a:pPr>
              <a:lnSpc>
                <a:spcPct val="110000"/>
              </a:lnSpc>
              <a:spcBef>
                <a:spcPts val="0"/>
              </a:spcBef>
              <a:buFontTx/>
              <a:buNone/>
              <a:tabLst>
                <a:tab pos="1435100" algn="l"/>
              </a:tabLst>
            </a:pPr>
            <a:r>
              <a:rPr lang="de-DE" altLang="de-DE" sz="1100" dirty="0" smtClean="0">
                <a:solidFill>
                  <a:srgbClr val="0035C9"/>
                </a:solidFill>
              </a:rPr>
              <a:t>Redaktion		</a:t>
            </a:r>
            <a:r>
              <a:rPr lang="de-DE" altLang="de-DE" sz="1100" dirty="0" smtClean="0"/>
              <a:t>Anna Allenbach, </a:t>
            </a:r>
            <a:r>
              <a:rPr lang="de-DE" altLang="de-DE" sz="1100" dirty="0" err="1" smtClean="0"/>
              <a:t>Divisione</a:t>
            </a:r>
            <a:r>
              <a:rPr lang="de-DE" altLang="de-DE" sz="1100" dirty="0" smtClean="0"/>
              <a:t> </a:t>
            </a:r>
            <a:r>
              <a:rPr lang="de-DE" altLang="de-DE" sz="1100" dirty="0" err="1" smtClean="0"/>
              <a:t>della</a:t>
            </a:r>
            <a:r>
              <a:rPr lang="de-DE" altLang="de-DE" sz="1100" dirty="0" smtClean="0"/>
              <a:t> </a:t>
            </a:r>
            <a:r>
              <a:rPr lang="de-DE" altLang="de-DE" sz="1100" dirty="0" err="1" smtClean="0"/>
              <a:t>formazione</a:t>
            </a:r>
            <a:r>
              <a:rPr lang="de-DE" altLang="de-DE" sz="1100" dirty="0" smtClean="0"/>
              <a:t> professionale, </a:t>
            </a:r>
            <a:r>
              <a:rPr lang="de-DE" altLang="de-DE" sz="1100" dirty="0" err="1" smtClean="0"/>
              <a:t>Breganzona</a:t>
            </a:r>
            <a:r>
              <a:rPr lang="de-DE" altLang="de-DE" sz="1100" dirty="0" smtClean="0"/>
              <a:t>,</a:t>
            </a:r>
          </a:p>
          <a:p>
            <a:pPr>
              <a:lnSpc>
                <a:spcPct val="110000"/>
              </a:lnSpc>
              <a:spcBef>
                <a:spcPts val="0"/>
              </a:spcBef>
              <a:buFontTx/>
              <a:buNone/>
              <a:tabLst>
                <a:tab pos="1435100" algn="l"/>
              </a:tabLst>
            </a:pPr>
            <a:r>
              <a:rPr lang="de-DE" altLang="de-DE" sz="1100" dirty="0" smtClean="0"/>
              <a:t>			Josette Fallet, Neuenburg, Michel </a:t>
            </a:r>
            <a:r>
              <a:rPr lang="de-DE" altLang="de-DE" sz="1100" dirty="0" err="1" smtClean="0"/>
              <a:t>Fior</a:t>
            </a:r>
            <a:r>
              <a:rPr lang="de-DE" altLang="de-DE" sz="1100" dirty="0" smtClean="0"/>
              <a:t>, SBFI, Peter Knutti, SDBB,</a:t>
            </a:r>
          </a:p>
          <a:p>
            <a:pPr>
              <a:lnSpc>
                <a:spcPct val="110000"/>
              </a:lnSpc>
              <a:spcBef>
                <a:spcPts val="0"/>
              </a:spcBef>
              <a:spcAft>
                <a:spcPts val="600"/>
              </a:spcAft>
              <a:buFontTx/>
              <a:buNone/>
              <a:tabLst>
                <a:tab pos="1435100" algn="l"/>
              </a:tabLst>
            </a:pPr>
            <a:r>
              <a:rPr lang="de-DE" altLang="de-DE" sz="1100" dirty="0"/>
              <a:t>	</a:t>
            </a:r>
            <a:r>
              <a:rPr lang="de-DE" altLang="de-DE" sz="1100" dirty="0" smtClean="0"/>
              <a:t>		Barbara </a:t>
            </a:r>
            <a:r>
              <a:rPr lang="de-DE" altLang="de-DE" sz="1100" dirty="0" err="1" smtClean="0"/>
              <a:t>Studer</a:t>
            </a:r>
            <a:r>
              <a:rPr lang="de-DE" altLang="de-DE" sz="1100" dirty="0" smtClean="0"/>
              <a:t>, </a:t>
            </a:r>
            <a:r>
              <a:rPr lang="de-DE" altLang="de-DE" sz="1100" dirty="0" err="1" smtClean="0"/>
              <a:t>sprachwerk-studer.ch</a:t>
            </a:r>
            <a:endParaRPr lang="de-DE" altLang="de-DE" sz="1100" dirty="0" smtClean="0"/>
          </a:p>
          <a:p>
            <a:pPr eaLnBrk="1" hangingPunct="1">
              <a:lnSpc>
                <a:spcPct val="110000"/>
              </a:lnSpc>
              <a:spcBef>
                <a:spcPct val="0"/>
              </a:spcBef>
              <a:buFontTx/>
              <a:buNone/>
              <a:tabLst>
                <a:tab pos="1435100" algn="l"/>
              </a:tabLst>
            </a:pPr>
            <a:r>
              <a:rPr lang="de-DE" altLang="de-DE" sz="1100" dirty="0" smtClean="0">
                <a:solidFill>
                  <a:srgbClr val="0035C9"/>
                </a:solidFill>
              </a:rPr>
              <a:t>Gestaltung, Layout</a:t>
            </a:r>
            <a:r>
              <a:rPr lang="de-DE" altLang="de-DE" sz="1100" dirty="0" smtClean="0">
                <a:solidFill>
                  <a:srgbClr val="000000"/>
                </a:solidFill>
              </a:rPr>
              <a:t>		Anja Naef, </a:t>
            </a:r>
            <a:r>
              <a:rPr lang="de-DE" altLang="de-DE" sz="1100" dirty="0" err="1" smtClean="0">
                <a:solidFill>
                  <a:srgbClr val="000000"/>
                </a:solidFill>
              </a:rPr>
              <a:t>Kathia</a:t>
            </a:r>
            <a:r>
              <a:rPr lang="de-DE" altLang="de-DE" sz="1100" dirty="0" smtClean="0">
                <a:solidFill>
                  <a:srgbClr val="000000"/>
                </a:solidFill>
              </a:rPr>
              <a:t> Rota, www.naef-grafik.ch</a:t>
            </a:r>
            <a:r>
              <a:rPr lang="de-DE" altLang="de-DE" sz="1100" dirty="0" smtClean="0">
                <a:solidFill>
                  <a:srgbClr val="0035C9"/>
                </a:solidFill>
              </a:rPr>
              <a:t>		</a:t>
            </a:r>
          </a:p>
          <a:p>
            <a:pPr eaLnBrk="1" hangingPunct="1">
              <a:lnSpc>
                <a:spcPct val="110000"/>
              </a:lnSpc>
              <a:spcBef>
                <a:spcPct val="0"/>
              </a:spcBef>
              <a:spcAft>
                <a:spcPts val="600"/>
              </a:spcAft>
              <a:buFontTx/>
              <a:buNone/>
              <a:tabLst>
                <a:tab pos="1435100" algn="l"/>
              </a:tabLst>
            </a:pPr>
            <a:r>
              <a:rPr lang="de-DE" altLang="de-DE" sz="1100" dirty="0" smtClean="0">
                <a:solidFill>
                  <a:srgbClr val="000000"/>
                </a:solidFill>
              </a:rPr>
              <a:t>			Merkblätter: </a:t>
            </a:r>
            <a:r>
              <a:rPr lang="de-DE" altLang="de-DE" sz="1100" dirty="0" err="1" smtClean="0">
                <a:solidFill>
                  <a:srgbClr val="000000"/>
                </a:solidFill>
              </a:rPr>
              <a:t>Aysun</a:t>
            </a:r>
            <a:r>
              <a:rPr lang="de-DE" altLang="de-DE" sz="1100" dirty="0" smtClean="0">
                <a:solidFill>
                  <a:srgbClr val="000000"/>
                </a:solidFill>
              </a:rPr>
              <a:t> </a:t>
            </a:r>
            <a:r>
              <a:rPr lang="de-DE" altLang="de-DE" sz="1100" dirty="0" err="1" smtClean="0">
                <a:solidFill>
                  <a:srgbClr val="000000"/>
                </a:solidFill>
              </a:rPr>
              <a:t>Raselli-Kurtulan</a:t>
            </a:r>
            <a:r>
              <a:rPr lang="de-DE" altLang="de-DE" sz="1100" dirty="0" smtClean="0">
                <a:solidFill>
                  <a:srgbClr val="000000"/>
                </a:solidFill>
              </a:rPr>
              <a:t>, Zürich, www.augenfang.ch</a:t>
            </a:r>
          </a:p>
          <a:p>
            <a:pPr marL="0" indent="0">
              <a:buNone/>
            </a:pPr>
            <a:r>
              <a:rPr lang="de-DE" altLang="de-DE" sz="1100" dirty="0" smtClean="0">
                <a:solidFill>
                  <a:srgbClr val="0035C9"/>
                </a:solidFill>
              </a:rPr>
              <a:t>Qualitätssicherung</a:t>
            </a:r>
            <a:r>
              <a:rPr lang="de-DE" altLang="de-DE" sz="1100" dirty="0" smtClean="0">
                <a:solidFill>
                  <a:srgbClr val="000000"/>
                </a:solidFill>
              </a:rPr>
              <a:t>	</a:t>
            </a:r>
            <a:r>
              <a:rPr lang="de-CH" sz="1100" dirty="0" smtClean="0"/>
              <a:t>Gabriel </a:t>
            </a:r>
            <a:r>
              <a:rPr lang="de-CH" sz="1100" dirty="0" err="1"/>
              <a:t>Brodmann</a:t>
            </a:r>
            <a:r>
              <a:rPr lang="de-CH" sz="1100" dirty="0"/>
              <a:t>, Berufsberatung, Berufs- und Erwachsenenbildung, Basel-Stadt</a:t>
            </a:r>
          </a:p>
          <a:p>
            <a:pPr marL="0" indent="0">
              <a:buNone/>
            </a:pPr>
            <a:r>
              <a:rPr lang="de-CH" sz="1100" dirty="0" smtClean="0"/>
              <a:t>		Chester </a:t>
            </a:r>
            <a:r>
              <a:rPr lang="de-CH" sz="1100" dirty="0" err="1"/>
              <a:t>Romanutti</a:t>
            </a:r>
            <a:r>
              <a:rPr lang="de-CH" sz="1100" dirty="0"/>
              <a:t>, SDBB</a:t>
            </a:r>
          </a:p>
          <a:p>
            <a:pPr marL="0" indent="0">
              <a:buNone/>
            </a:pPr>
            <a:r>
              <a:rPr lang="fr-FR" sz="1100" dirty="0" smtClean="0"/>
              <a:t>		Jean-Pierre </a:t>
            </a:r>
            <a:r>
              <a:rPr lang="fr-FR" sz="1100" dirty="0" err="1"/>
              <a:t>Delacrétaz</a:t>
            </a:r>
            <a:r>
              <a:rPr lang="fr-FR" sz="1100" dirty="0"/>
              <a:t>, Direction générale de l’enseignement </a:t>
            </a:r>
            <a:r>
              <a:rPr lang="fr-FR" sz="1100" dirty="0" err="1"/>
              <a:t>postobligatoire</a:t>
            </a:r>
            <a:r>
              <a:rPr lang="fr-FR" sz="1100" dirty="0"/>
              <a:t>, Lausanne</a:t>
            </a:r>
          </a:p>
          <a:p>
            <a:pPr marL="0" indent="0">
              <a:buNone/>
            </a:pPr>
            <a:r>
              <a:rPr lang="fr-FR" sz="1100" dirty="0" smtClean="0"/>
              <a:t>		Michel </a:t>
            </a:r>
            <a:r>
              <a:rPr lang="fr-FR" sz="1100" dirty="0"/>
              <a:t>Etienne, Service des formations </a:t>
            </a:r>
            <a:r>
              <a:rPr lang="fr-FR" sz="1100" dirty="0" err="1"/>
              <a:t>postobligatoires</a:t>
            </a:r>
            <a:r>
              <a:rPr lang="fr-FR" sz="1100" dirty="0"/>
              <a:t> et de l‘orientation, </a:t>
            </a:r>
            <a:r>
              <a:rPr lang="fr-FR" sz="1100" dirty="0" err="1" smtClean="0"/>
              <a:t>Neuenburg</a:t>
            </a:r>
            <a:endParaRPr lang="fr-FR" sz="1100" dirty="0"/>
          </a:p>
          <a:p>
            <a:pPr marL="0" indent="0">
              <a:buNone/>
            </a:pPr>
            <a:r>
              <a:rPr lang="fr-FR" sz="1100" dirty="0"/>
              <a:t>	</a:t>
            </a:r>
            <a:r>
              <a:rPr lang="fr-FR" sz="1100" dirty="0" smtClean="0"/>
              <a:t>	</a:t>
            </a:r>
            <a:r>
              <a:rPr lang="de-CH" sz="1100" dirty="0" smtClean="0"/>
              <a:t>Paul </a:t>
            </a:r>
            <a:r>
              <a:rPr lang="de-CH" sz="1100" dirty="0" err="1"/>
              <a:t>Jud</a:t>
            </a:r>
            <a:r>
              <a:rPr lang="de-CH" sz="1100" dirty="0"/>
              <a:t>, Amt für Berufsbildung, Schwyz</a:t>
            </a:r>
          </a:p>
          <a:p>
            <a:pPr marL="0" indent="0">
              <a:buNone/>
            </a:pPr>
            <a:r>
              <a:rPr lang="de-CH" sz="1100" dirty="0" smtClean="0"/>
              <a:t>		Toni </a:t>
            </a:r>
            <a:r>
              <a:rPr lang="de-CH" sz="1100" dirty="0" err="1"/>
              <a:t>Messner</a:t>
            </a:r>
            <a:r>
              <a:rPr lang="de-CH" sz="1100" dirty="0"/>
              <a:t>, SBFI</a:t>
            </a:r>
          </a:p>
          <a:p>
            <a:pPr marL="0" indent="0">
              <a:buNone/>
            </a:pPr>
            <a:r>
              <a:rPr lang="it-IT" sz="1100" dirty="0" smtClean="0"/>
              <a:t>		</a:t>
            </a:r>
            <a:r>
              <a:rPr lang="it-IT" sz="1100" dirty="0" err="1" smtClean="0"/>
              <a:t>Jeanpierre</a:t>
            </a:r>
            <a:r>
              <a:rPr lang="it-IT" sz="1100" dirty="0" smtClean="0"/>
              <a:t> </a:t>
            </a:r>
            <a:r>
              <a:rPr lang="it-IT" sz="1100" dirty="0"/>
              <a:t>Mini, Divisione della formazione professionale, </a:t>
            </a:r>
            <a:r>
              <a:rPr lang="it-IT" sz="1100" dirty="0" err="1"/>
              <a:t>Breganzona</a:t>
            </a:r>
            <a:endParaRPr lang="it-IT" sz="1100" dirty="0"/>
          </a:p>
          <a:p>
            <a:pPr marL="0" indent="0">
              <a:buNone/>
            </a:pPr>
            <a:r>
              <a:rPr lang="de-CH" sz="1100" dirty="0" smtClean="0"/>
              <a:t>		</a:t>
            </a:r>
            <a:r>
              <a:rPr lang="de-CH" sz="1100" dirty="0" err="1" smtClean="0"/>
              <a:t>Susann</a:t>
            </a:r>
            <a:r>
              <a:rPr lang="de-CH" sz="1100" dirty="0" smtClean="0"/>
              <a:t> </a:t>
            </a:r>
            <a:r>
              <a:rPr lang="de-CH" sz="1100" dirty="0" err="1"/>
              <a:t>Schläppi</a:t>
            </a:r>
            <a:r>
              <a:rPr lang="de-CH" sz="1100" dirty="0"/>
              <a:t>, </a:t>
            </a:r>
            <a:r>
              <a:rPr lang="de-CH" sz="1100" dirty="0" smtClean="0"/>
              <a:t>SBBK</a:t>
            </a:r>
          </a:p>
          <a:p>
            <a:pPr marL="0" indent="0">
              <a:buNone/>
            </a:pPr>
            <a:r>
              <a:rPr lang="de-CH" sz="1100" dirty="0"/>
              <a:t>	</a:t>
            </a:r>
            <a:r>
              <a:rPr lang="de-CH" sz="1100" dirty="0" smtClean="0"/>
              <a:t>	Marcel </a:t>
            </a:r>
            <a:r>
              <a:rPr lang="de-CH" sz="1100" dirty="0"/>
              <a:t>Steffen, </a:t>
            </a:r>
            <a:r>
              <a:rPr lang="de-CH" sz="1100" dirty="0" err="1"/>
              <a:t>Mittelschul</a:t>
            </a:r>
            <a:r>
              <a:rPr lang="de-CH" sz="1100" dirty="0"/>
              <a:t>- und Berufsbildungsamt, Zürich</a:t>
            </a:r>
          </a:p>
          <a:p>
            <a:pPr marL="0" indent="0">
              <a:buNone/>
            </a:pPr>
            <a:r>
              <a:rPr lang="de-CH" sz="1100" dirty="0" smtClean="0"/>
              <a:t>		Peter </a:t>
            </a:r>
            <a:r>
              <a:rPr lang="de-CH" sz="1100" dirty="0" err="1"/>
              <a:t>Sutter</a:t>
            </a:r>
            <a:r>
              <a:rPr lang="de-CH" sz="1100" dirty="0"/>
              <a:t>, </a:t>
            </a:r>
            <a:r>
              <a:rPr lang="de-CH" sz="1100" dirty="0" err="1"/>
              <a:t>Mittelschul</a:t>
            </a:r>
            <a:r>
              <a:rPr lang="de-CH" sz="1100" dirty="0"/>
              <a:t>- und Berufsbildungsamt, Bern</a:t>
            </a:r>
          </a:p>
          <a:p>
            <a:pPr marL="0" indent="0">
              <a:buNone/>
            </a:pPr>
            <a:r>
              <a:rPr lang="de-CH" sz="1100" dirty="0" smtClean="0"/>
              <a:t>		Daniel </a:t>
            </a:r>
            <a:r>
              <a:rPr lang="de-CH" sz="1100" dirty="0"/>
              <a:t>Wyss, Amt für Berufsbildung, Chur</a:t>
            </a:r>
            <a:endParaRPr lang="de-DE" altLang="de-DE" sz="11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684213" y="1052513"/>
            <a:ext cx="4535487" cy="5033962"/>
          </a:xfrm>
        </p:spPr>
        <p:txBody>
          <a:bodyPr/>
          <a:lstStyle/>
          <a:p>
            <a:pPr marL="0" indent="0" algn="just" eaLnBrk="1" hangingPunct="1">
              <a:lnSpc>
                <a:spcPct val="120000"/>
              </a:lnSpc>
              <a:spcBef>
                <a:spcPct val="0"/>
              </a:spcBef>
              <a:spcAft>
                <a:spcPts val="275"/>
              </a:spcAft>
              <a:buFontTx/>
              <a:buNone/>
            </a:pPr>
            <a:r>
              <a:rPr lang="de-DE" altLang="de-DE" sz="1500" b="1" dirty="0" smtClean="0">
                <a:solidFill>
                  <a:srgbClr val="000000"/>
                </a:solidFill>
              </a:rPr>
              <a:t>Das Lexikon der Berufsbildung</a:t>
            </a:r>
            <a:r>
              <a:rPr lang="de-DE" altLang="de-DE" sz="1500" dirty="0" smtClean="0">
                <a:solidFill>
                  <a:srgbClr val="000000"/>
                </a:solidFill>
              </a:rPr>
              <a:t> </a:t>
            </a:r>
          </a:p>
          <a:p>
            <a:pPr marL="0" indent="0" algn="just" eaLnBrk="1" hangingPunct="1">
              <a:lnSpc>
                <a:spcPct val="120000"/>
              </a:lnSpc>
              <a:spcBef>
                <a:spcPct val="0"/>
              </a:spcBef>
              <a:spcAft>
                <a:spcPts val="275"/>
              </a:spcAft>
              <a:buFontTx/>
              <a:buNone/>
            </a:pPr>
            <a:r>
              <a:rPr lang="de-DE" altLang="de-DE" sz="1500" dirty="0" smtClean="0">
                <a:solidFill>
                  <a:srgbClr val="000000"/>
                </a:solidFill>
              </a:rPr>
              <a:t>Teil des Handbuchs ist das Lexikon der Berufsbildung. Es </a:t>
            </a:r>
            <a:r>
              <a:rPr lang="de-DE" altLang="de-DE" sz="1500" dirty="0" smtClean="0"/>
              <a:t>wurde 201</a:t>
            </a:r>
            <a:r>
              <a:rPr lang="de-DE" altLang="de-DE" sz="1500" dirty="0"/>
              <a:t>3</a:t>
            </a:r>
            <a:r>
              <a:rPr lang="de-DE" altLang="de-DE" sz="1500" dirty="0" smtClean="0"/>
              <a:t> überarbeitet und führt mit 231 Stichwörtern durch alle wichtigen Themen der Berufsbildung. Das Lexikon ist das Referenzwerk für die Begriffswelt der </a:t>
            </a:r>
            <a:r>
              <a:rPr lang="de-DE" altLang="de-DE" sz="1500" dirty="0" err="1" smtClean="0"/>
              <a:t>Berufs-bildung</a:t>
            </a:r>
            <a:r>
              <a:rPr lang="de-DE" altLang="de-DE" sz="1500" dirty="0" smtClean="0"/>
              <a:t>, die sich stark verändert </a:t>
            </a:r>
            <a:r>
              <a:rPr lang="de-DE" altLang="de-DE" sz="1500" dirty="0" smtClean="0">
                <a:solidFill>
                  <a:srgbClr val="000000"/>
                </a:solidFill>
              </a:rPr>
              <a:t>hat, wobei sich nicht alle Begriffe gleich schnell etabliert haben. Bei den wichtigsten sind Nebenvarianten in Klammer aufgeführt: Mit „auch“ wird eine oder mehrere Varianten genannt, steht „früher“, sollte der Begriff nicht mehr verwendet werden. Das Lexikon enthält ein Abkürzungsverzeichnis, das auch für das Handbuch gilt. </a:t>
            </a:r>
          </a:p>
          <a:p>
            <a:pPr marL="0" indent="0" algn="just" eaLnBrk="1" hangingPunct="1">
              <a:lnSpc>
                <a:spcPct val="120000"/>
              </a:lnSpc>
              <a:spcBef>
                <a:spcPct val="0"/>
              </a:spcBef>
              <a:spcAft>
                <a:spcPts val="275"/>
              </a:spcAft>
              <a:buFontTx/>
              <a:buNone/>
            </a:pPr>
            <a:r>
              <a:rPr lang="de-DE" altLang="de-DE" sz="1500" dirty="0" smtClean="0">
                <a:solidFill>
                  <a:srgbClr val="000000"/>
                </a:solidFill>
              </a:rPr>
              <a:t>Unter </a:t>
            </a:r>
            <a:r>
              <a:rPr lang="de-DE" altLang="de-DE" sz="1500" dirty="0" err="1" smtClean="0">
                <a:solidFill>
                  <a:srgbClr val="000000"/>
                </a:solidFill>
                <a:hlinkClick r:id="rId3"/>
              </a:rPr>
              <a:t>lex.berufsbildung.ch</a:t>
            </a:r>
            <a:r>
              <a:rPr lang="de-DE" altLang="de-DE" sz="1500" dirty="0" smtClean="0">
                <a:solidFill>
                  <a:srgbClr val="000000"/>
                </a:solidFill>
              </a:rPr>
              <a:t> steht das Lexikon in einer Online-Version in Deutsch, Französisch und Italienisch zur Verfügung, mit der Möglichkeit des Sprachwechsels.</a:t>
            </a:r>
          </a:p>
        </p:txBody>
      </p:sp>
      <p:pic>
        <p:nvPicPr>
          <p:cNvPr id="30723" name="Grafik 3" descr="MB1-101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1196975"/>
            <a:ext cx="2819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685800" y="838200"/>
            <a:ext cx="5943600" cy="5410200"/>
          </a:xfrm>
        </p:spPr>
        <p:txBody>
          <a:bodyPr/>
          <a:lstStyle/>
          <a:p>
            <a:pPr marL="0" indent="0" algn="just" eaLnBrk="1" hangingPunct="1">
              <a:lnSpc>
                <a:spcPct val="120000"/>
              </a:lnSpc>
              <a:spcBef>
                <a:spcPct val="0"/>
              </a:spcBef>
              <a:spcAft>
                <a:spcPts val="275"/>
              </a:spcAft>
              <a:buFontTx/>
              <a:buNone/>
            </a:pPr>
            <a:r>
              <a:rPr lang="de-DE" altLang="de-DE" sz="1800" b="1" smtClean="0">
                <a:solidFill>
                  <a:srgbClr val="000000"/>
                </a:solidFill>
              </a:rPr>
              <a:t>Anhang «&amp;»</a:t>
            </a:r>
            <a:r>
              <a:rPr lang="de-DE" altLang="de-DE" sz="1800" smtClean="0">
                <a:solidFill>
                  <a:srgbClr val="000000"/>
                </a:solidFill>
              </a:rPr>
              <a:t> </a:t>
            </a:r>
          </a:p>
          <a:p>
            <a:pPr marL="0" indent="0" algn="just" eaLnBrk="1" hangingPunct="1">
              <a:lnSpc>
                <a:spcPct val="120000"/>
              </a:lnSpc>
              <a:spcBef>
                <a:spcPct val="0"/>
              </a:spcBef>
              <a:spcAft>
                <a:spcPts val="275"/>
              </a:spcAft>
              <a:buFontTx/>
              <a:buNone/>
            </a:pPr>
            <a:r>
              <a:rPr lang="de-DE" altLang="de-DE" sz="1800" smtClean="0">
                <a:solidFill>
                  <a:srgbClr val="000000"/>
                </a:solidFill>
              </a:rPr>
              <a:t>Im Anhang mit dem Titel «&amp;» finden Sie eine Link- und Literaturliste. In ihr sind die gesetzlichen Grundlagen der Berufsbildung aufgeführt sowie pro Kapitel alle Quellenangaben und weiterführende Literatur. Zudem enthält sie Adressen von Homepages mit nützlichen Informationen sowie einen Hinweis auf das Portal der Berufsbildung: berufsbildung.ch.</a:t>
            </a:r>
          </a:p>
          <a:p>
            <a:pPr marL="0" indent="0" algn="just" eaLnBrk="1" hangingPunct="1">
              <a:lnSpc>
                <a:spcPct val="120000"/>
              </a:lnSpc>
              <a:spcBef>
                <a:spcPct val="0"/>
              </a:spcBef>
              <a:spcAft>
                <a:spcPts val="275"/>
              </a:spcAft>
              <a:buFontTx/>
              <a:buNone/>
            </a:pPr>
            <a:endParaRPr lang="de-DE" altLang="de-DE" sz="1000" smtClean="0">
              <a:solidFill>
                <a:srgbClr val="000000"/>
              </a:solidFill>
            </a:endParaRPr>
          </a:p>
          <a:p>
            <a:pPr marL="0" indent="0" algn="just" eaLnBrk="1" hangingPunct="1">
              <a:lnSpc>
                <a:spcPct val="120000"/>
              </a:lnSpc>
              <a:spcBef>
                <a:spcPct val="0"/>
              </a:spcBef>
              <a:spcAft>
                <a:spcPts val="275"/>
              </a:spcAft>
              <a:buFontTx/>
              <a:buNone/>
            </a:pPr>
            <a:r>
              <a:rPr lang="de-DE" altLang="de-DE" sz="1800" b="1" smtClean="0">
                <a:solidFill>
                  <a:srgbClr val="000000"/>
                </a:solidFill>
              </a:rPr>
              <a:t>Freier Platz</a:t>
            </a:r>
          </a:p>
          <a:p>
            <a:pPr marL="0" indent="0" algn="just" eaLnBrk="1" hangingPunct="1">
              <a:lnSpc>
                <a:spcPct val="120000"/>
              </a:lnSpc>
              <a:spcBef>
                <a:spcPct val="0"/>
              </a:spcBef>
              <a:spcAft>
                <a:spcPts val="275"/>
              </a:spcAft>
              <a:buFontTx/>
              <a:buNone/>
            </a:pPr>
            <a:r>
              <a:rPr lang="de-DE" altLang="de-DE" sz="1800" smtClean="0">
                <a:solidFill>
                  <a:srgbClr val="000000"/>
                </a:solidFill>
              </a:rPr>
              <a:t>Drei leere Register am Schluss des Handbuchs bieten Platz für die persönliche Ablage, aber auch für spezifische Unterlagen wie z. B. die Bildungsverordnung oder Informationen der kantonalen Berufsbildungsämter, des Berufsverbands oder des Lehrbetriebs.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684213" y="981075"/>
            <a:ext cx="5943600" cy="5105400"/>
          </a:xfrm>
        </p:spPr>
        <p:txBody>
          <a:bodyPr/>
          <a:lstStyle/>
          <a:p>
            <a:pPr marL="0" indent="0" eaLnBrk="1" hangingPunct="1">
              <a:lnSpc>
                <a:spcPct val="120000"/>
              </a:lnSpc>
              <a:spcBef>
                <a:spcPct val="0"/>
              </a:spcBef>
              <a:buFontTx/>
              <a:buNone/>
            </a:pPr>
            <a:r>
              <a:rPr lang="de-DE" altLang="de-DE" sz="2400" b="1" smtClean="0">
                <a:solidFill>
                  <a:srgbClr val="0035C9"/>
                </a:solidFill>
              </a:rPr>
              <a:t>Verbesserungsvorschläge von Ihnen als Benutzerin oder Benutzer</a:t>
            </a:r>
          </a:p>
          <a:p>
            <a:pPr marL="0" indent="0" eaLnBrk="1" hangingPunct="1">
              <a:lnSpc>
                <a:spcPct val="120000"/>
              </a:lnSpc>
              <a:spcBef>
                <a:spcPct val="0"/>
              </a:spcBef>
              <a:buFontTx/>
              <a:buNone/>
            </a:pPr>
            <a:r>
              <a:rPr lang="de-DE" altLang="de-DE" sz="1800" smtClean="0">
                <a:solidFill>
                  <a:srgbClr val="000000"/>
                </a:solidFill>
              </a:rPr>
              <a:t>Die Berufsbildung wird sich weiterhin verändern. Vieles, was neu geregelt oder eingeführt wurde, muss die Bewährungsprobe in der Praxis bestehen. Als Berufsbildnerin oder Berufsbildner sind Sie an der Basis tätig und werden direkt erfahren, was sich sinnvoll umsetzen lässt und wo es noch einiger Korrekturen bedarf. Deshalb nehmen wir gerne Anregungen und Verbesserungsvorschläge von Ihnen entgegen.</a:t>
            </a:r>
          </a:p>
          <a:p>
            <a:pPr marL="0" indent="0" eaLnBrk="1" hangingPunct="1">
              <a:lnSpc>
                <a:spcPct val="120000"/>
              </a:lnSpc>
              <a:spcBef>
                <a:spcPct val="0"/>
              </a:spcBef>
              <a:buFontTx/>
              <a:buNone/>
            </a:pPr>
            <a:endParaRPr lang="de-DE" altLang="de-DE" sz="1800" smtClean="0">
              <a:solidFill>
                <a:srgbClr val="000000"/>
              </a:solidFill>
            </a:endParaRPr>
          </a:p>
          <a:p>
            <a:pPr marL="0" indent="0" algn="just" eaLnBrk="1" hangingPunct="1">
              <a:lnSpc>
                <a:spcPct val="120000"/>
              </a:lnSpc>
              <a:spcBef>
                <a:spcPct val="0"/>
              </a:spcBef>
              <a:buFontTx/>
              <a:buNone/>
            </a:pPr>
            <a:r>
              <a:rPr lang="de-DE" altLang="de-DE" sz="1800" smtClean="0">
                <a:solidFill>
                  <a:srgbClr val="000000"/>
                </a:solidFill>
              </a:rPr>
              <a:t>Selbstverständlich können auch Lernende das Hand-buch verwenden und viele nützliche Hinweise finden. Auch ihre Meinung interessiert uns sehr.</a:t>
            </a:r>
            <a:endParaRPr lang="de-DE" altLang="de-DE" sz="2000" smtClean="0">
              <a:solidFill>
                <a:srgbClr val="00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685800" y="990600"/>
            <a:ext cx="7772400" cy="5105400"/>
          </a:xfrm>
        </p:spPr>
        <p:txBody>
          <a:bodyPr/>
          <a:lstStyle/>
          <a:p>
            <a:pPr marL="0" indent="0" eaLnBrk="1" hangingPunct="1">
              <a:lnSpc>
                <a:spcPct val="120000"/>
              </a:lnSpc>
              <a:spcBef>
                <a:spcPct val="0"/>
              </a:spcBef>
              <a:spcAft>
                <a:spcPts val="275"/>
              </a:spcAft>
              <a:buFontTx/>
              <a:buNone/>
            </a:pPr>
            <a:r>
              <a:rPr lang="de-DE" altLang="de-DE" sz="1800" b="1" smtClean="0">
                <a:solidFill>
                  <a:srgbClr val="0035C9"/>
                </a:solidFill>
              </a:rPr>
              <a:t>Weitere Informationen und Bestellung</a:t>
            </a:r>
          </a:p>
          <a:p>
            <a:pPr marL="0" indent="0" eaLnBrk="1" hangingPunct="1">
              <a:lnSpc>
                <a:spcPct val="120000"/>
              </a:lnSpc>
              <a:spcBef>
                <a:spcPct val="0"/>
              </a:spcBef>
              <a:spcAft>
                <a:spcPts val="275"/>
              </a:spcAft>
              <a:buFontTx/>
              <a:buNone/>
            </a:pPr>
            <a:endParaRPr lang="de-DE" altLang="de-DE" sz="1800" b="1" smtClean="0">
              <a:solidFill>
                <a:srgbClr val="0035C9"/>
              </a:solidFill>
            </a:endParaRPr>
          </a:p>
          <a:p>
            <a:pPr marL="0" indent="0" eaLnBrk="1" hangingPunct="1">
              <a:lnSpc>
                <a:spcPct val="80000"/>
              </a:lnSpc>
              <a:spcBef>
                <a:spcPct val="0"/>
              </a:spcBef>
              <a:spcAft>
                <a:spcPts val="300"/>
              </a:spcAft>
              <a:buFontTx/>
              <a:buNone/>
            </a:pPr>
            <a:r>
              <a:rPr lang="de-DE" altLang="de-DE" sz="1400" smtClean="0"/>
              <a:t>Das Portal zur Berufsbildung: </a:t>
            </a:r>
            <a:r>
              <a:rPr lang="de-DE" altLang="de-DE" sz="1400" u="sng" smtClean="0">
                <a:solidFill>
                  <a:srgbClr val="2F4F7A"/>
                </a:solidFill>
                <a:hlinkClick r:id="rId3"/>
              </a:rPr>
              <a:t>www.berufsbildung.ch</a:t>
            </a:r>
            <a:r>
              <a:rPr lang="de-DE" altLang="de-DE" sz="1400" smtClean="0">
                <a:solidFill>
                  <a:srgbClr val="2F4F7A"/>
                </a:solidFill>
              </a:rPr>
              <a:t> </a:t>
            </a:r>
          </a:p>
          <a:p>
            <a:pPr marL="0" indent="0" eaLnBrk="1" hangingPunct="1">
              <a:lnSpc>
                <a:spcPct val="80000"/>
              </a:lnSpc>
              <a:spcBef>
                <a:spcPct val="0"/>
              </a:spcBef>
              <a:spcAft>
                <a:spcPts val="300"/>
              </a:spcAft>
              <a:buFontTx/>
              <a:buNone/>
            </a:pPr>
            <a:r>
              <a:rPr lang="de-DE" altLang="de-DE" sz="1400" smtClean="0"/>
              <a:t>Die Website zum Handbuch: </a:t>
            </a:r>
            <a:r>
              <a:rPr lang="de-DE" altLang="de-DE" sz="1400" smtClean="0">
                <a:hlinkClick r:id="rId4"/>
              </a:rPr>
              <a:t>www.hb.berufsbildung.ch</a:t>
            </a:r>
            <a:endParaRPr lang="de-DE" altLang="de-DE" sz="1400" smtClean="0"/>
          </a:p>
          <a:p>
            <a:pPr marL="0" indent="0" eaLnBrk="1" hangingPunct="1">
              <a:lnSpc>
                <a:spcPct val="80000"/>
              </a:lnSpc>
              <a:spcBef>
                <a:spcPct val="0"/>
              </a:spcBef>
              <a:spcAft>
                <a:spcPts val="300"/>
              </a:spcAft>
              <a:buFontTx/>
              <a:buNone/>
            </a:pPr>
            <a:r>
              <a:rPr lang="de-DE" altLang="de-DE" sz="1400" smtClean="0"/>
              <a:t>Die Website zum Lexikon: </a:t>
            </a:r>
            <a:r>
              <a:rPr lang="de-DE" altLang="de-DE" sz="1400" smtClean="0">
                <a:hlinkClick r:id="rId5"/>
              </a:rPr>
              <a:t>www.lex.berufsbildung.ch</a:t>
            </a:r>
            <a:endParaRPr lang="de-DE" altLang="de-DE" sz="1400" smtClean="0"/>
          </a:p>
          <a:p>
            <a:pPr marL="0" indent="0" eaLnBrk="1" hangingPunct="1">
              <a:lnSpc>
                <a:spcPct val="80000"/>
              </a:lnSpc>
              <a:spcBef>
                <a:spcPct val="0"/>
              </a:spcBef>
              <a:spcAft>
                <a:spcPts val="300"/>
              </a:spcAft>
              <a:buFontTx/>
              <a:buNone/>
            </a:pPr>
            <a:endParaRPr lang="de-DE" altLang="de-DE" sz="1400" b="1" smtClean="0"/>
          </a:p>
          <a:p>
            <a:pPr marL="0" indent="0" eaLnBrk="1" hangingPunct="1">
              <a:lnSpc>
                <a:spcPct val="80000"/>
              </a:lnSpc>
              <a:spcBef>
                <a:spcPct val="0"/>
              </a:spcBef>
              <a:spcAft>
                <a:spcPts val="300"/>
              </a:spcAft>
              <a:buFontTx/>
              <a:buNone/>
            </a:pPr>
            <a:r>
              <a:rPr lang="de-DE" altLang="de-DE" sz="1400" b="1" smtClean="0"/>
              <a:t>SDBB</a:t>
            </a:r>
          </a:p>
          <a:p>
            <a:pPr marL="0" indent="0" eaLnBrk="1" hangingPunct="1">
              <a:lnSpc>
                <a:spcPct val="80000"/>
              </a:lnSpc>
              <a:spcBef>
                <a:spcPct val="0"/>
              </a:spcBef>
              <a:spcAft>
                <a:spcPts val="300"/>
              </a:spcAft>
              <a:buFontTx/>
              <a:buNone/>
            </a:pPr>
            <a:r>
              <a:rPr lang="de-DE" altLang="de-DE" sz="1400" smtClean="0"/>
              <a:t>Schweizerisches Dienstleistungszentrum Berufsbildung I</a:t>
            </a:r>
          </a:p>
          <a:p>
            <a:pPr marL="0" indent="0" eaLnBrk="1" hangingPunct="1">
              <a:lnSpc>
                <a:spcPct val="80000"/>
              </a:lnSpc>
              <a:spcBef>
                <a:spcPct val="0"/>
              </a:spcBef>
              <a:spcAft>
                <a:spcPts val="300"/>
              </a:spcAft>
              <a:buFontTx/>
              <a:buNone/>
            </a:pPr>
            <a:r>
              <a:rPr lang="de-DE" altLang="de-DE" sz="1400" smtClean="0"/>
              <a:t>Berufs-, Studien- und Laufbahnberatung</a:t>
            </a:r>
          </a:p>
          <a:p>
            <a:pPr marL="0" indent="0" eaLnBrk="1" hangingPunct="1">
              <a:lnSpc>
                <a:spcPct val="80000"/>
              </a:lnSpc>
              <a:spcBef>
                <a:spcPct val="0"/>
              </a:spcBef>
              <a:spcAft>
                <a:spcPts val="300"/>
              </a:spcAft>
              <a:buFontTx/>
              <a:buNone/>
            </a:pPr>
            <a:r>
              <a:rPr lang="de-DE" altLang="de-DE" sz="1400" smtClean="0"/>
              <a:t>Haus der Kantone</a:t>
            </a:r>
          </a:p>
          <a:p>
            <a:pPr marL="0" indent="0" eaLnBrk="1" hangingPunct="1">
              <a:lnSpc>
                <a:spcPct val="80000"/>
              </a:lnSpc>
              <a:spcBef>
                <a:spcPct val="0"/>
              </a:spcBef>
              <a:spcAft>
                <a:spcPts val="300"/>
              </a:spcAft>
              <a:buFontTx/>
              <a:buNone/>
            </a:pPr>
            <a:r>
              <a:rPr lang="de-DE" altLang="de-DE" sz="1400" smtClean="0"/>
              <a:t>Speichergasse 6</a:t>
            </a:r>
          </a:p>
          <a:p>
            <a:pPr marL="0" indent="0" eaLnBrk="1" hangingPunct="1">
              <a:lnSpc>
                <a:spcPct val="80000"/>
              </a:lnSpc>
              <a:spcBef>
                <a:spcPct val="0"/>
              </a:spcBef>
              <a:spcAft>
                <a:spcPts val="300"/>
              </a:spcAft>
              <a:buFontTx/>
              <a:buNone/>
            </a:pPr>
            <a:r>
              <a:rPr lang="de-DE" altLang="de-DE" sz="1400" smtClean="0"/>
              <a:t>Postfach 583</a:t>
            </a:r>
          </a:p>
          <a:p>
            <a:pPr marL="0" indent="0" eaLnBrk="1" hangingPunct="1">
              <a:lnSpc>
                <a:spcPct val="80000"/>
              </a:lnSpc>
              <a:spcBef>
                <a:spcPct val="0"/>
              </a:spcBef>
              <a:spcAft>
                <a:spcPts val="300"/>
              </a:spcAft>
              <a:buFontTx/>
              <a:buNone/>
            </a:pPr>
            <a:r>
              <a:rPr lang="de-DE" altLang="de-DE" sz="1400" smtClean="0"/>
              <a:t>3000 Bern 7</a:t>
            </a:r>
          </a:p>
          <a:p>
            <a:pPr marL="0" indent="0" eaLnBrk="1" hangingPunct="1">
              <a:lnSpc>
                <a:spcPct val="80000"/>
              </a:lnSpc>
              <a:spcBef>
                <a:spcPct val="0"/>
              </a:spcBef>
              <a:spcAft>
                <a:spcPts val="300"/>
              </a:spcAft>
              <a:buFontTx/>
              <a:buNone/>
            </a:pPr>
            <a:endParaRPr lang="de-DE" altLang="de-DE" sz="900" smtClean="0"/>
          </a:p>
          <a:p>
            <a:pPr marL="0" indent="0" eaLnBrk="1" hangingPunct="1">
              <a:lnSpc>
                <a:spcPct val="80000"/>
              </a:lnSpc>
              <a:spcBef>
                <a:spcPct val="0"/>
              </a:spcBef>
              <a:spcAft>
                <a:spcPts val="300"/>
              </a:spcAft>
              <a:buFontTx/>
              <a:buNone/>
            </a:pPr>
            <a:r>
              <a:rPr lang="de-DE" altLang="de-DE" sz="1400" smtClean="0"/>
              <a:t>Tel. 031 320 29 00</a:t>
            </a:r>
          </a:p>
          <a:p>
            <a:pPr marL="0" indent="0" eaLnBrk="1" hangingPunct="1">
              <a:lnSpc>
                <a:spcPct val="80000"/>
              </a:lnSpc>
              <a:spcBef>
                <a:spcPct val="0"/>
              </a:spcBef>
              <a:spcAft>
                <a:spcPts val="300"/>
              </a:spcAft>
              <a:buFontTx/>
              <a:buNone/>
            </a:pPr>
            <a:endParaRPr lang="de-DE" altLang="de-DE" sz="1400" smtClean="0"/>
          </a:p>
          <a:p>
            <a:pPr marL="0" indent="0" eaLnBrk="1" hangingPunct="1">
              <a:lnSpc>
                <a:spcPct val="80000"/>
              </a:lnSpc>
              <a:spcBef>
                <a:spcPct val="0"/>
              </a:spcBef>
              <a:spcAft>
                <a:spcPts val="300"/>
              </a:spcAft>
              <a:buFontTx/>
              <a:buNone/>
            </a:pPr>
            <a:endParaRPr lang="de-DE" altLang="de-DE" sz="1400" b="1" smtClean="0"/>
          </a:p>
          <a:p>
            <a:pPr marL="0" indent="0" eaLnBrk="1" hangingPunct="1">
              <a:lnSpc>
                <a:spcPct val="80000"/>
              </a:lnSpc>
              <a:spcBef>
                <a:spcPct val="0"/>
              </a:spcBef>
              <a:spcAft>
                <a:spcPts val="300"/>
              </a:spcAft>
              <a:buFontTx/>
              <a:buNone/>
            </a:pPr>
            <a:r>
              <a:rPr lang="de-DE" altLang="de-DE" sz="1400" b="1" smtClean="0"/>
              <a:t>Bestellungen</a:t>
            </a:r>
          </a:p>
          <a:p>
            <a:pPr marL="0" indent="0" eaLnBrk="1" hangingPunct="1">
              <a:lnSpc>
                <a:spcPct val="80000"/>
              </a:lnSpc>
              <a:spcBef>
                <a:spcPct val="0"/>
              </a:spcBef>
              <a:spcAft>
                <a:spcPts val="300"/>
              </a:spcAft>
              <a:buFontTx/>
              <a:buNone/>
            </a:pPr>
            <a:r>
              <a:rPr lang="de-DE" altLang="de-DE" sz="1400" smtClean="0"/>
              <a:t>SDBB Vertrieb</a:t>
            </a:r>
          </a:p>
          <a:p>
            <a:pPr marL="0" indent="0" eaLnBrk="1" hangingPunct="1">
              <a:lnSpc>
                <a:spcPct val="80000"/>
              </a:lnSpc>
              <a:spcBef>
                <a:spcPct val="0"/>
              </a:spcBef>
              <a:spcAft>
                <a:spcPts val="300"/>
              </a:spcAft>
              <a:buFontTx/>
              <a:buNone/>
            </a:pPr>
            <a:r>
              <a:rPr lang="de-DE" altLang="de-DE" sz="1400" smtClean="0"/>
              <a:t>Industriestrasse 1, 3052 Zollikofen</a:t>
            </a:r>
          </a:p>
          <a:p>
            <a:pPr marL="0" indent="0" eaLnBrk="1" hangingPunct="1">
              <a:lnSpc>
                <a:spcPct val="80000"/>
              </a:lnSpc>
              <a:spcBef>
                <a:spcPct val="0"/>
              </a:spcBef>
              <a:spcAft>
                <a:spcPts val="300"/>
              </a:spcAft>
              <a:buFontTx/>
              <a:buNone/>
            </a:pPr>
            <a:r>
              <a:rPr lang="de-DE" altLang="de-DE" sz="1400" smtClean="0"/>
              <a:t>Tel. 0848 999 001, Fax 031 320 29 38</a:t>
            </a:r>
          </a:p>
          <a:p>
            <a:pPr marL="0" indent="0" eaLnBrk="1" hangingPunct="1">
              <a:lnSpc>
                <a:spcPct val="80000"/>
              </a:lnSpc>
              <a:spcBef>
                <a:spcPct val="0"/>
              </a:spcBef>
              <a:spcAft>
                <a:spcPts val="300"/>
              </a:spcAft>
              <a:buFontTx/>
              <a:buNone/>
            </a:pPr>
            <a:r>
              <a:rPr lang="de-DE" altLang="de-DE" sz="1400" smtClean="0">
                <a:hlinkClick r:id="rId6"/>
              </a:rPr>
              <a:t>vertrieb@sdbb.ch</a:t>
            </a:r>
            <a:r>
              <a:rPr lang="de-DE" altLang="de-DE" sz="1400" smtClean="0"/>
              <a:t>, </a:t>
            </a:r>
            <a:r>
              <a:rPr lang="de-DE" altLang="de-DE" sz="1400" smtClean="0">
                <a:hlinkClick r:id="rId7"/>
              </a:rPr>
              <a:t>www.shop.sdbb.ch</a:t>
            </a:r>
            <a:endParaRPr lang="de-DE" altLang="de-DE" sz="1400" smtClean="0"/>
          </a:p>
          <a:p>
            <a:pPr marL="0" indent="0" eaLnBrk="1" hangingPunct="1">
              <a:lnSpc>
                <a:spcPct val="80000"/>
              </a:lnSpc>
              <a:spcBef>
                <a:spcPct val="0"/>
              </a:spcBef>
              <a:spcAft>
                <a:spcPts val="300"/>
              </a:spcAft>
              <a:buFontTx/>
              <a:buNone/>
            </a:pPr>
            <a:endParaRPr lang="de-DE" altLang="de-DE" sz="1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14400" y="1752600"/>
            <a:ext cx="6705600" cy="1447800"/>
          </a:xfrm>
        </p:spPr>
        <p:txBody>
          <a:bodyPr/>
          <a:lstStyle/>
          <a:p>
            <a:pPr marL="0" indent="0">
              <a:spcBef>
                <a:spcPct val="0"/>
              </a:spcBef>
              <a:buFontTx/>
              <a:buNone/>
            </a:pPr>
            <a:endParaRPr lang="de-DE" altLang="de-DE" sz="2800" b="1" smtClean="0">
              <a:solidFill>
                <a:srgbClr val="0035C9"/>
              </a:solidFill>
            </a:endParaRPr>
          </a:p>
          <a:p>
            <a:pPr marL="0" indent="0">
              <a:spcBef>
                <a:spcPct val="0"/>
              </a:spcBef>
              <a:buFontTx/>
              <a:buNone/>
            </a:pPr>
            <a:endParaRPr lang="de-DE" altLang="de-DE" sz="2800" b="1" smtClean="0">
              <a:solidFill>
                <a:srgbClr val="0035C9"/>
              </a:solidFill>
            </a:endParaRPr>
          </a:p>
          <a:p>
            <a:pPr marL="0" indent="0">
              <a:spcBef>
                <a:spcPct val="0"/>
              </a:spcBef>
              <a:buFontTx/>
              <a:buNone/>
            </a:pPr>
            <a:r>
              <a:rPr lang="de-DE" altLang="de-DE" sz="2800" b="1" smtClean="0">
                <a:solidFill>
                  <a:srgbClr val="0035C9"/>
                </a:solidFill>
              </a:rPr>
              <a:t>Wir danken für Ihre Aufmerksamkeit!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685800" y="838200"/>
            <a:ext cx="7772400" cy="5410200"/>
          </a:xfrm>
        </p:spPr>
        <p:txBody>
          <a:bodyPr/>
          <a:lstStyle/>
          <a:p>
            <a:pPr marL="190500" indent="-190500" eaLnBrk="1" hangingPunct="1">
              <a:lnSpc>
                <a:spcPct val="120000"/>
              </a:lnSpc>
              <a:spcBef>
                <a:spcPct val="0"/>
              </a:spcBef>
              <a:buFontTx/>
              <a:buNone/>
              <a:tabLst>
                <a:tab pos="292100" algn="l"/>
              </a:tabLst>
            </a:pPr>
            <a:r>
              <a:rPr lang="de-DE" altLang="de-DE" sz="1500" b="1" smtClean="0">
                <a:solidFill>
                  <a:srgbClr val="0035C9"/>
                </a:solidFill>
              </a:rPr>
              <a:t>TEIL A: BETRIEBLICHE GRUNDBILDUNG VON A BIS Z</a:t>
            </a:r>
          </a:p>
          <a:p>
            <a:pPr marL="190500" indent="-190500" eaLnBrk="1" hangingPunct="1">
              <a:lnSpc>
                <a:spcPct val="120000"/>
              </a:lnSpc>
              <a:spcBef>
                <a:spcPct val="0"/>
              </a:spcBef>
              <a:spcAft>
                <a:spcPts val="275"/>
              </a:spcAft>
              <a:buFontTx/>
              <a:buNone/>
              <a:tabLst>
                <a:tab pos="292100" algn="l"/>
              </a:tabLst>
            </a:pPr>
            <a:r>
              <a:rPr lang="de-DE" altLang="de-DE" sz="1500" smtClean="0"/>
              <a:t>A 1. Vom Betrieb zum Lehrbetrieb</a:t>
            </a:r>
          </a:p>
          <a:p>
            <a:pPr marL="190500" indent="-190500" eaLnBrk="1" hangingPunct="1">
              <a:lnSpc>
                <a:spcPct val="120000"/>
              </a:lnSpc>
              <a:spcBef>
                <a:spcPct val="0"/>
              </a:spcBef>
              <a:spcAft>
                <a:spcPts val="275"/>
              </a:spcAft>
              <a:buFontTx/>
              <a:buNone/>
              <a:tabLst>
                <a:tab pos="292100" algn="l"/>
              </a:tabLst>
            </a:pPr>
            <a:r>
              <a:rPr lang="de-DE" altLang="de-DE" sz="1500" smtClean="0"/>
              <a:t>A 2. Auswahl und Anstellung</a:t>
            </a:r>
          </a:p>
          <a:p>
            <a:pPr marL="190500" indent="-190500" eaLnBrk="1" hangingPunct="1">
              <a:lnSpc>
                <a:spcPct val="120000"/>
              </a:lnSpc>
              <a:spcBef>
                <a:spcPct val="0"/>
              </a:spcBef>
              <a:spcAft>
                <a:spcPts val="275"/>
              </a:spcAft>
              <a:buFontTx/>
              <a:buNone/>
              <a:tabLst>
                <a:tab pos="292100" algn="l"/>
              </a:tabLst>
            </a:pPr>
            <a:r>
              <a:rPr lang="de-DE" altLang="de-DE" sz="1500" smtClean="0"/>
              <a:t>A 3. Vorbereiten der betrieblichen Grundbildung und Integration</a:t>
            </a:r>
          </a:p>
          <a:p>
            <a:pPr marL="190500" indent="-190500" eaLnBrk="1" hangingPunct="1">
              <a:lnSpc>
                <a:spcPct val="120000"/>
              </a:lnSpc>
              <a:spcBef>
                <a:spcPct val="0"/>
              </a:spcBef>
              <a:spcAft>
                <a:spcPts val="275"/>
              </a:spcAft>
              <a:buFontTx/>
              <a:buNone/>
              <a:tabLst>
                <a:tab pos="292100" algn="l"/>
              </a:tabLst>
            </a:pPr>
            <a:r>
              <a:rPr lang="de-DE" altLang="de-DE" sz="1500" smtClean="0"/>
              <a:t>A 4. Lehren und Lernen im Betrieb</a:t>
            </a:r>
          </a:p>
          <a:p>
            <a:pPr marL="190500" indent="-190500" eaLnBrk="1" hangingPunct="1">
              <a:lnSpc>
                <a:spcPct val="120000"/>
              </a:lnSpc>
              <a:spcBef>
                <a:spcPct val="0"/>
              </a:spcBef>
              <a:spcAft>
                <a:spcPts val="275"/>
              </a:spcAft>
              <a:buFontTx/>
              <a:buNone/>
              <a:tabLst>
                <a:tab pos="292100" algn="l"/>
              </a:tabLst>
            </a:pPr>
            <a:r>
              <a:rPr lang="de-DE" altLang="de-DE" sz="1500" smtClean="0"/>
              <a:t>A 5. Bildungsabschluss</a:t>
            </a:r>
            <a:endParaRPr lang="de-DE" altLang="de-DE" sz="1400" smtClean="0"/>
          </a:p>
          <a:p>
            <a:pPr marL="190500" indent="-190500" eaLnBrk="1" hangingPunct="1">
              <a:lnSpc>
                <a:spcPct val="120000"/>
              </a:lnSpc>
              <a:spcBef>
                <a:spcPct val="0"/>
              </a:spcBef>
              <a:spcAft>
                <a:spcPts val="275"/>
              </a:spcAft>
              <a:buFontTx/>
              <a:buNone/>
              <a:tabLst>
                <a:tab pos="292100" algn="l"/>
              </a:tabLst>
            </a:pPr>
            <a:endParaRPr lang="de-DE" altLang="de-DE" sz="1200" smtClean="0"/>
          </a:p>
          <a:p>
            <a:pPr marL="190500" indent="-190500" eaLnBrk="1" hangingPunct="1">
              <a:lnSpc>
                <a:spcPct val="120000"/>
              </a:lnSpc>
              <a:spcBef>
                <a:spcPct val="0"/>
              </a:spcBef>
              <a:buFontTx/>
              <a:buNone/>
              <a:tabLst>
                <a:tab pos="292100" algn="l"/>
              </a:tabLst>
            </a:pPr>
            <a:r>
              <a:rPr lang="de-DE" altLang="de-DE" sz="1500" b="1" smtClean="0">
                <a:solidFill>
                  <a:srgbClr val="0035C9"/>
                </a:solidFill>
              </a:rPr>
              <a:t>TEIL B: SUPPORTTHEMEN</a:t>
            </a:r>
          </a:p>
          <a:p>
            <a:pPr marL="190500" indent="-190500" eaLnBrk="1" hangingPunct="1">
              <a:lnSpc>
                <a:spcPct val="120000"/>
              </a:lnSpc>
              <a:spcBef>
                <a:spcPct val="0"/>
              </a:spcBef>
              <a:spcAft>
                <a:spcPts val="275"/>
              </a:spcAft>
              <a:buFontTx/>
              <a:buNone/>
              <a:tabLst>
                <a:tab pos="292100" algn="l"/>
              </a:tabLst>
            </a:pPr>
            <a:r>
              <a:rPr lang="de-DE" altLang="de-DE" sz="1500" smtClean="0"/>
              <a:t>B 1. Berufsbildungssystem Schweiz</a:t>
            </a:r>
          </a:p>
          <a:p>
            <a:pPr marL="190500" indent="-190500" eaLnBrk="1" hangingPunct="1">
              <a:lnSpc>
                <a:spcPct val="120000"/>
              </a:lnSpc>
              <a:spcBef>
                <a:spcPct val="0"/>
              </a:spcBef>
              <a:spcAft>
                <a:spcPts val="275"/>
              </a:spcAft>
              <a:buFontTx/>
              <a:buNone/>
              <a:tabLst>
                <a:tab pos="292100" algn="l"/>
              </a:tabLst>
            </a:pPr>
            <a:r>
              <a:rPr lang="de-DE" altLang="de-DE" sz="1500" smtClean="0"/>
              <a:t>B 2. Bildungspartner</a:t>
            </a:r>
          </a:p>
          <a:p>
            <a:pPr marL="190500" indent="-190500" eaLnBrk="1" hangingPunct="1">
              <a:lnSpc>
                <a:spcPct val="120000"/>
              </a:lnSpc>
              <a:spcBef>
                <a:spcPct val="0"/>
              </a:spcBef>
              <a:spcAft>
                <a:spcPts val="275"/>
              </a:spcAft>
              <a:buFontTx/>
              <a:buNone/>
              <a:tabLst>
                <a:tab pos="292100" algn="l"/>
              </a:tabLst>
            </a:pPr>
            <a:r>
              <a:rPr lang="de-DE" altLang="de-DE" sz="1500" smtClean="0"/>
              <a:t>B 3. Rahmenbedingungen der Berufsbildung</a:t>
            </a:r>
          </a:p>
          <a:p>
            <a:pPr marL="190500" indent="-190500" eaLnBrk="1" hangingPunct="1">
              <a:lnSpc>
                <a:spcPct val="120000"/>
              </a:lnSpc>
              <a:spcBef>
                <a:spcPct val="0"/>
              </a:spcBef>
              <a:spcAft>
                <a:spcPts val="275"/>
              </a:spcAft>
              <a:buFontTx/>
              <a:buNone/>
              <a:tabLst>
                <a:tab pos="292100" algn="l"/>
              </a:tabLst>
            </a:pPr>
            <a:r>
              <a:rPr lang="de-DE" altLang="de-DE" sz="1500" smtClean="0"/>
              <a:t>B 4. Methodische Hinweise für die betriebliche Bildung</a:t>
            </a:r>
          </a:p>
          <a:p>
            <a:pPr marL="190500" indent="-190500" eaLnBrk="1" hangingPunct="1">
              <a:lnSpc>
                <a:spcPct val="120000"/>
              </a:lnSpc>
              <a:spcBef>
                <a:spcPct val="0"/>
              </a:spcBef>
              <a:spcAft>
                <a:spcPts val="275"/>
              </a:spcAft>
              <a:buFontTx/>
              <a:buNone/>
              <a:tabLst>
                <a:tab pos="292100" algn="l"/>
              </a:tabLst>
            </a:pPr>
            <a:r>
              <a:rPr lang="de-DE" altLang="de-DE" sz="1500" smtClean="0"/>
              <a:t>B 5. Die Lernenden verstehen und begleiten</a:t>
            </a:r>
          </a:p>
          <a:p>
            <a:pPr marL="190500" indent="-190500" eaLnBrk="1" hangingPunct="1">
              <a:lnSpc>
                <a:spcPct val="120000"/>
              </a:lnSpc>
              <a:spcBef>
                <a:spcPct val="0"/>
              </a:spcBef>
              <a:spcAft>
                <a:spcPts val="275"/>
              </a:spcAft>
              <a:buFontTx/>
              <a:buNone/>
              <a:tabLst>
                <a:tab pos="292100" algn="l"/>
              </a:tabLst>
            </a:pPr>
            <a:r>
              <a:rPr lang="de-DE" altLang="de-DE" sz="1500" smtClean="0"/>
              <a:t>B 6. Gleiche Chancen und korrekter Umgang</a:t>
            </a:r>
            <a:endParaRPr lang="de-DE" altLang="de-DE" sz="1400" smtClean="0"/>
          </a:p>
          <a:p>
            <a:pPr marL="190500" indent="-190500" eaLnBrk="1" hangingPunct="1">
              <a:lnSpc>
                <a:spcPct val="120000"/>
              </a:lnSpc>
              <a:spcBef>
                <a:spcPct val="0"/>
              </a:spcBef>
              <a:spcAft>
                <a:spcPts val="275"/>
              </a:spcAft>
              <a:buFontTx/>
              <a:buNone/>
              <a:tabLst>
                <a:tab pos="292100" algn="l"/>
              </a:tabLst>
            </a:pPr>
            <a:endParaRPr lang="de-DE" altLang="de-DE" sz="1200" smtClean="0"/>
          </a:p>
          <a:p>
            <a:pPr marL="190500" indent="-190500" eaLnBrk="1" hangingPunct="1">
              <a:lnSpc>
                <a:spcPct val="120000"/>
              </a:lnSpc>
              <a:spcBef>
                <a:spcPct val="0"/>
              </a:spcBef>
              <a:buFontTx/>
              <a:buNone/>
              <a:tabLst>
                <a:tab pos="292100" algn="l"/>
              </a:tabLst>
            </a:pPr>
            <a:r>
              <a:rPr lang="de-DE" altLang="de-DE" sz="1500" b="1" smtClean="0">
                <a:solidFill>
                  <a:srgbClr val="0035C9"/>
                </a:solidFill>
              </a:rPr>
              <a:t>ANHANG «&amp;»</a:t>
            </a:r>
          </a:p>
          <a:p>
            <a:pPr marL="190500" indent="-190500" eaLnBrk="1" hangingPunct="1">
              <a:lnSpc>
                <a:spcPct val="120000"/>
              </a:lnSpc>
              <a:spcBef>
                <a:spcPct val="0"/>
              </a:spcBef>
              <a:buFontTx/>
              <a:buNone/>
              <a:tabLst>
                <a:tab pos="292100" algn="l"/>
              </a:tabLst>
            </a:pPr>
            <a:r>
              <a:rPr lang="de-DE" altLang="de-DE" sz="1500" smtClean="0"/>
              <a:t>Link- und Literaturliste</a:t>
            </a:r>
          </a:p>
          <a:p>
            <a:pPr marL="190500" indent="-190500" eaLnBrk="1" hangingPunct="1">
              <a:lnSpc>
                <a:spcPct val="120000"/>
              </a:lnSpc>
              <a:spcBef>
                <a:spcPct val="0"/>
              </a:spcBef>
              <a:buFontTx/>
              <a:buNone/>
              <a:tabLst>
                <a:tab pos="292100" algn="l"/>
              </a:tabLst>
            </a:pPr>
            <a:r>
              <a:rPr lang="de-DE" altLang="de-DE" sz="1500" smtClean="0"/>
              <a:t>Espace libre – Freier Platz</a:t>
            </a:r>
            <a:endParaRPr lang="de-DE" altLang="de-DE" sz="1400" smtClean="0">
              <a:solidFill>
                <a:srgbClr val="000000"/>
              </a:solidFill>
            </a:endParaRPr>
          </a:p>
          <a:p>
            <a:pPr marL="190500" indent="-190500" eaLnBrk="1" hangingPunct="1">
              <a:lnSpc>
                <a:spcPct val="120000"/>
              </a:lnSpc>
              <a:spcBef>
                <a:spcPct val="0"/>
              </a:spcBef>
              <a:buFontTx/>
              <a:buNone/>
              <a:tabLst>
                <a:tab pos="292100" algn="l"/>
              </a:tabLst>
            </a:pPr>
            <a:endParaRPr lang="de-DE" altLang="de-DE" sz="1400" smtClean="0">
              <a:solidFill>
                <a:srgbClr val="000000"/>
              </a:solidFill>
            </a:endParaRPr>
          </a:p>
          <a:p>
            <a:pPr marL="190500" indent="-190500" eaLnBrk="1" hangingPunct="1">
              <a:lnSpc>
                <a:spcPct val="120000"/>
              </a:lnSpc>
              <a:spcBef>
                <a:spcPct val="0"/>
              </a:spcBef>
              <a:buFontTx/>
              <a:buNone/>
              <a:tabLst>
                <a:tab pos="292100" algn="l"/>
              </a:tabLst>
            </a:pPr>
            <a:endParaRPr lang="de-DE" altLang="de-DE" sz="1400" smtClean="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684213" y="981075"/>
            <a:ext cx="7772400" cy="5105400"/>
          </a:xfrm>
        </p:spPr>
        <p:txBody>
          <a:bodyPr/>
          <a:lstStyle/>
          <a:p>
            <a:pPr marL="190500" indent="-190500" eaLnBrk="1" hangingPunct="1">
              <a:lnSpc>
                <a:spcPct val="120000"/>
              </a:lnSpc>
              <a:spcBef>
                <a:spcPct val="0"/>
              </a:spcBef>
              <a:buFontTx/>
              <a:buNone/>
            </a:pPr>
            <a:r>
              <a:rPr lang="de-DE" altLang="de-DE" sz="1800" b="1" dirty="0" smtClean="0">
                <a:solidFill>
                  <a:srgbClr val="0035C9"/>
                </a:solidFill>
              </a:rPr>
              <a:t>TEIL A: BETRIEBLICHE GRUNDBILDUNG VON A BIS Z</a:t>
            </a:r>
          </a:p>
          <a:p>
            <a:pPr marL="190500" indent="-190500" eaLnBrk="1" hangingPunct="1">
              <a:lnSpc>
                <a:spcPct val="120000"/>
              </a:lnSpc>
              <a:spcBef>
                <a:spcPct val="0"/>
              </a:spcBef>
              <a:buFontTx/>
              <a:buNone/>
            </a:pPr>
            <a:r>
              <a:rPr lang="de-DE" altLang="de-DE" sz="1800" b="1" dirty="0" smtClean="0">
                <a:solidFill>
                  <a:srgbClr val="0035C9"/>
                </a:solidFill>
              </a:rPr>
              <a:t>A 1. Vom Betrieb zum Lehrbetrieb</a:t>
            </a:r>
          </a:p>
          <a:p>
            <a:pPr marL="190500" indent="-190500" eaLnBrk="1" hangingPunct="1">
              <a:lnSpc>
                <a:spcPct val="120000"/>
              </a:lnSpc>
              <a:spcBef>
                <a:spcPct val="0"/>
              </a:spcBef>
              <a:spcAft>
                <a:spcPts val="275"/>
              </a:spcAft>
              <a:buFontTx/>
              <a:buNone/>
            </a:pPr>
            <a:r>
              <a:rPr lang="de-DE" altLang="de-DE" sz="1800" b="1" dirty="0" smtClean="0">
                <a:solidFill>
                  <a:srgbClr val="000000"/>
                </a:solidFill>
              </a:rPr>
              <a:t>	1.1. Lehrbetrieb werden</a:t>
            </a:r>
          </a:p>
          <a:p>
            <a:pPr marL="190500" indent="-190500" eaLnBrk="1" hangingPunct="1">
              <a:lnSpc>
                <a:spcPct val="120000"/>
              </a:lnSpc>
              <a:spcBef>
                <a:spcPct val="0"/>
              </a:spcBef>
              <a:buFontTx/>
              <a:buNone/>
            </a:pPr>
            <a:r>
              <a:rPr lang="de-DE" altLang="de-DE" sz="1800" b="1" dirty="0" smtClean="0">
                <a:solidFill>
                  <a:srgbClr val="0035C9"/>
                </a:solidFill>
              </a:rPr>
              <a:t>	CHECK-LISTE</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dirty="0" smtClean="0">
                <a:solidFill>
                  <a:srgbClr val="000000"/>
                </a:solidFill>
              </a:rPr>
              <a:t>	･ Einfach Lehrbetrieb werden</a:t>
            </a:r>
            <a:r>
              <a:rPr lang="de-DE" altLang="de-DE" sz="1800" b="1" dirty="0" smtClean="0">
                <a:solidFill>
                  <a:srgbClr val="000000"/>
                </a:solidFill>
              </a:rPr>
              <a:t> </a:t>
            </a:r>
          </a:p>
          <a:p>
            <a:pPr marL="190500" indent="-190500" eaLnBrk="1" hangingPunct="1">
              <a:lnSpc>
                <a:spcPct val="120000"/>
              </a:lnSpc>
              <a:spcBef>
                <a:spcPct val="0"/>
              </a:spcBef>
              <a:buFontTx/>
              <a:buNone/>
            </a:pPr>
            <a:r>
              <a:rPr lang="de-DE" altLang="de-DE" sz="1800" b="1" dirty="0" smtClean="0">
                <a:solidFill>
                  <a:srgbClr val="000000"/>
                </a:solidFill>
              </a:rPr>
              <a:t>	1.2. Die drei Lernorte und die Elemente der beruflichen Grundbildung</a:t>
            </a:r>
          </a:p>
          <a:p>
            <a:pPr marL="190500" indent="-190500" eaLnBrk="1" hangingPunct="1">
              <a:lnSpc>
                <a:spcPct val="120000"/>
              </a:lnSpc>
              <a:spcBef>
                <a:spcPct val="0"/>
              </a:spcBef>
              <a:buFontTx/>
              <a:buNone/>
            </a:pPr>
            <a:r>
              <a:rPr lang="de-DE" altLang="de-DE" sz="1800" b="1" dirty="0" smtClean="0">
                <a:solidFill>
                  <a:srgbClr val="000000"/>
                </a:solidFill>
              </a:rPr>
              <a:t>	1.3. Die Berufsbildnerin und der Berufsbildner</a:t>
            </a:r>
          </a:p>
          <a:p>
            <a:pPr marL="190500" indent="-190500" eaLnBrk="1" hangingPunct="1">
              <a:lnSpc>
                <a:spcPct val="120000"/>
              </a:lnSpc>
              <a:spcBef>
                <a:spcPct val="0"/>
              </a:spcBef>
              <a:buFontTx/>
              <a:buNone/>
            </a:pPr>
            <a:r>
              <a:rPr lang="de-DE" altLang="de-DE" sz="1800" b="1" dirty="0" smtClean="0">
                <a:solidFill>
                  <a:srgbClr val="0035C9"/>
                </a:solidFill>
              </a:rPr>
              <a:t>	FORMULAR</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dirty="0" smtClean="0">
                <a:solidFill>
                  <a:srgbClr val="000000"/>
                </a:solidFill>
              </a:rPr>
              <a:t>	･ Lehrplan – Kurs für Berufsbildner/innen in Lehrbetrieben</a:t>
            </a:r>
          </a:p>
          <a:p>
            <a:pPr marL="190500" indent="-190500" eaLnBrk="1" hangingPunct="1">
              <a:lnSpc>
                <a:spcPct val="120000"/>
              </a:lnSpc>
              <a:spcBef>
                <a:spcPct val="0"/>
              </a:spcBef>
              <a:buFontTx/>
              <a:buNone/>
            </a:pPr>
            <a:r>
              <a:rPr lang="de-DE" altLang="de-DE" sz="1800" b="1" dirty="0" smtClean="0">
                <a:solidFill>
                  <a:srgbClr val="000000"/>
                </a:solidFill>
              </a:rPr>
              <a:t>	1.4. Qualitätsentwicklung mit der </a:t>
            </a:r>
            <a:r>
              <a:rPr lang="de-DE" altLang="de-DE" sz="1800" b="1" dirty="0" err="1" smtClean="0">
                <a:solidFill>
                  <a:srgbClr val="000000"/>
                </a:solidFill>
              </a:rPr>
              <a:t>QualiCarte</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b="1" dirty="0" smtClean="0">
                <a:solidFill>
                  <a:srgbClr val="0035C9"/>
                </a:solidFill>
              </a:rPr>
              <a:t>	FORMULAR</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dirty="0" smtClean="0">
                <a:solidFill>
                  <a:srgbClr val="000000"/>
                </a:solidFill>
              </a:rPr>
              <a:t>	･ </a:t>
            </a:r>
            <a:r>
              <a:rPr lang="de-DE" altLang="de-DE" sz="1800" dirty="0" err="1" smtClean="0">
                <a:solidFill>
                  <a:srgbClr val="000000"/>
                </a:solidFill>
              </a:rPr>
              <a:t>QualiCarte</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b="1" dirty="0" smtClean="0">
                <a:solidFill>
                  <a:srgbClr val="0035C9"/>
                </a:solidFill>
              </a:rPr>
              <a:t>	CHECK-LISTE</a:t>
            </a:r>
            <a:endParaRPr lang="de-DE" altLang="de-DE" sz="1800" dirty="0" smtClean="0">
              <a:solidFill>
                <a:srgbClr val="000000"/>
              </a:solidFill>
            </a:endParaRPr>
          </a:p>
          <a:p>
            <a:pPr marL="190500" indent="-190500" eaLnBrk="1" hangingPunct="1">
              <a:lnSpc>
                <a:spcPct val="120000"/>
              </a:lnSpc>
              <a:spcBef>
                <a:spcPct val="0"/>
              </a:spcBef>
              <a:buFontTx/>
              <a:buNone/>
            </a:pPr>
            <a:r>
              <a:rPr lang="de-DE" altLang="de-DE" sz="1800" dirty="0" smtClean="0">
                <a:solidFill>
                  <a:srgbClr val="000000"/>
                </a:solidFill>
              </a:rPr>
              <a:t>	･ Fragebogen für Lernende zur </a:t>
            </a:r>
            <a:r>
              <a:rPr lang="de-DE" altLang="de-DE" sz="1800" dirty="0" err="1" smtClean="0">
                <a:solidFill>
                  <a:srgbClr val="000000"/>
                </a:solidFill>
              </a:rPr>
              <a:t>QualiCarte</a:t>
            </a:r>
            <a:endParaRPr lang="de-DE" altLang="de-DE" sz="1800" b="1" dirty="0" smtClean="0">
              <a:solidFill>
                <a:srgbClr val="000000"/>
              </a:solidFill>
            </a:endParaRPr>
          </a:p>
          <a:p>
            <a:pPr marL="190500" indent="-190500" eaLnBrk="1" hangingPunct="1">
              <a:lnSpc>
                <a:spcPct val="120000"/>
              </a:lnSpc>
              <a:spcBef>
                <a:spcPct val="0"/>
              </a:spcBef>
              <a:buFontTx/>
              <a:buNone/>
            </a:pPr>
            <a:endParaRPr lang="de-DE" altLang="de-DE" b="1" dirty="0" smtClean="0">
              <a:solidFill>
                <a:srgbClr val="0035C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85800" y="990600"/>
            <a:ext cx="7772400" cy="5105400"/>
          </a:xfrm>
        </p:spPr>
        <p:txBody>
          <a:bodyPr/>
          <a:lstStyle/>
          <a:p>
            <a:pPr marL="185738" indent="-185738" eaLnBrk="1" hangingPunct="1">
              <a:lnSpc>
                <a:spcPct val="130000"/>
              </a:lnSpc>
              <a:spcBef>
                <a:spcPct val="0"/>
              </a:spcBef>
              <a:spcAft>
                <a:spcPts val="275"/>
              </a:spcAft>
              <a:buFontTx/>
              <a:buNone/>
              <a:tabLst>
                <a:tab pos="290513" algn="l"/>
              </a:tabLst>
            </a:pPr>
            <a:r>
              <a:rPr lang="de-DE" altLang="de-DE" sz="1800" b="1" dirty="0" smtClean="0">
                <a:solidFill>
                  <a:srgbClr val="0035C9"/>
                </a:solidFill>
              </a:rPr>
              <a:t>A 2. Auswahl und Anstellung</a:t>
            </a:r>
            <a:endParaRPr lang="de-DE" altLang="de-DE" sz="1800" dirty="0" smtClean="0">
              <a:solidFill>
                <a:srgbClr val="000000"/>
              </a:solidFill>
            </a:endParaRPr>
          </a:p>
          <a:p>
            <a:pPr marL="185738" indent="-185738" eaLnBrk="1" hangingPunct="1">
              <a:lnSpc>
                <a:spcPct val="130000"/>
              </a:lnSpc>
              <a:spcBef>
                <a:spcPct val="0"/>
              </a:spcBef>
              <a:buFontTx/>
              <a:buNone/>
              <a:tabLst>
                <a:tab pos="290513" algn="l"/>
              </a:tabLst>
            </a:pPr>
            <a:r>
              <a:rPr lang="de-DE" altLang="de-DE" sz="1800" b="1" dirty="0" smtClean="0">
                <a:solidFill>
                  <a:srgbClr val="000000"/>
                </a:solidFill>
              </a:rPr>
              <a:t>	2.1. Anforderungsprofil</a:t>
            </a:r>
          </a:p>
          <a:p>
            <a:pPr marL="185738" indent="-185738" eaLnBrk="1" hangingPunct="1">
              <a:lnSpc>
                <a:spcPct val="130000"/>
              </a:lnSpc>
              <a:spcBef>
                <a:spcPct val="0"/>
              </a:spcBef>
              <a:buFontTx/>
              <a:buNone/>
              <a:tabLst>
                <a:tab pos="290513" algn="l"/>
              </a:tabLst>
            </a:pPr>
            <a:r>
              <a:rPr lang="de-DE" altLang="de-DE" sz="1800" b="1" dirty="0" smtClean="0">
                <a:solidFill>
                  <a:srgbClr val="0035C9"/>
                </a:solidFill>
              </a:rPr>
              <a:t>	CHECK-LISTE</a:t>
            </a:r>
            <a:endParaRPr lang="de-DE" altLang="de-DE" sz="1800" dirty="0" smtClean="0">
              <a:solidFill>
                <a:srgbClr val="000000"/>
              </a:solidFill>
            </a:endParaRP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 Anforderungsprofil</a:t>
            </a:r>
          </a:p>
          <a:p>
            <a:pPr marL="185738" indent="-185738" eaLnBrk="1" hangingPunct="1">
              <a:lnSpc>
                <a:spcPct val="130000"/>
              </a:lnSpc>
              <a:spcBef>
                <a:spcPct val="0"/>
              </a:spcBef>
              <a:buFontTx/>
              <a:buNone/>
              <a:tabLst>
                <a:tab pos="290513" algn="l"/>
              </a:tabLst>
            </a:pPr>
            <a:r>
              <a:rPr lang="de-DE" altLang="de-DE" sz="1800" b="1" dirty="0" smtClean="0">
                <a:solidFill>
                  <a:srgbClr val="000000"/>
                </a:solidFill>
              </a:rPr>
              <a:t>	2.2. Selektion</a:t>
            </a:r>
          </a:p>
          <a:p>
            <a:pPr marL="185738" indent="-185738" eaLnBrk="1" hangingPunct="1">
              <a:lnSpc>
                <a:spcPct val="130000"/>
              </a:lnSpc>
              <a:spcBef>
                <a:spcPct val="0"/>
              </a:spcBef>
              <a:buFontTx/>
              <a:buNone/>
              <a:tabLst>
                <a:tab pos="290513" algn="l"/>
              </a:tabLst>
            </a:pPr>
            <a:r>
              <a:rPr lang="de-DE" altLang="de-DE" sz="1800" b="1" dirty="0" smtClean="0">
                <a:solidFill>
                  <a:srgbClr val="0035C9"/>
                </a:solidFill>
              </a:rPr>
              <a:t>	CHECK-LISTEN</a:t>
            </a:r>
            <a:endParaRPr lang="de-DE" altLang="de-DE" sz="1800" dirty="0" smtClean="0">
              <a:solidFill>
                <a:srgbClr val="000000"/>
              </a:solidFill>
            </a:endParaRP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 Selektionsverfahren</a:t>
            </a: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 Vorselektion auf Grund der Bewerbungsunterlagen</a:t>
            </a: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 Fahrplan zur Auswahl von Lernenden für den Lehrbetrieb</a:t>
            </a: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 Vorstellungsgespräch</a:t>
            </a:r>
          </a:p>
          <a:p>
            <a:pPr marL="185738" indent="-185738" eaLnBrk="1" hangingPunct="1">
              <a:lnSpc>
                <a:spcPct val="130000"/>
              </a:lnSpc>
              <a:spcBef>
                <a:spcPct val="0"/>
              </a:spcBef>
              <a:buFontTx/>
              <a:buNone/>
              <a:tabLst>
                <a:tab pos="290513" algn="l"/>
              </a:tabLst>
            </a:pPr>
            <a:r>
              <a:rPr lang="de-DE" altLang="de-DE" sz="1800" dirty="0" smtClean="0">
                <a:solidFill>
                  <a:srgbClr val="000000"/>
                </a:solidFill>
              </a:rPr>
              <a:t>	</a:t>
            </a:r>
            <a:r>
              <a:rPr lang="de-DE" altLang="de-DE" sz="1800" b="1" dirty="0" smtClean="0">
                <a:solidFill>
                  <a:srgbClr val="0035C9"/>
                </a:solidFill>
              </a:rPr>
              <a:t>FORMULAR</a:t>
            </a:r>
          </a:p>
          <a:p>
            <a:pPr marL="185738" indent="-185738" eaLnBrk="1" hangingPunct="1">
              <a:lnSpc>
                <a:spcPct val="120000"/>
              </a:lnSpc>
              <a:spcBef>
                <a:spcPct val="0"/>
              </a:spcBef>
              <a:buFontTx/>
              <a:buNone/>
              <a:tabLst>
                <a:tab pos="290513" algn="l"/>
              </a:tabLst>
            </a:pPr>
            <a:r>
              <a:rPr lang="de-DE" altLang="de-DE" sz="1800" dirty="0" smtClean="0">
                <a:solidFill>
                  <a:srgbClr val="000000"/>
                </a:solidFill>
              </a:rPr>
              <a:t>	･ Selektionsmappe</a:t>
            </a:r>
          </a:p>
          <a:p>
            <a:pPr marL="185738" indent="-185738" eaLnBrk="1" hangingPunct="1">
              <a:lnSpc>
                <a:spcPct val="120000"/>
              </a:lnSpc>
              <a:spcBef>
                <a:spcPct val="0"/>
              </a:spcBef>
              <a:buFontTx/>
              <a:buNone/>
              <a:tabLst>
                <a:tab pos="290513" algn="l"/>
              </a:tabLst>
            </a:pPr>
            <a:r>
              <a:rPr lang="de-DE" altLang="de-DE" sz="1800" b="1" dirty="0" smtClean="0">
                <a:solidFill>
                  <a:srgbClr val="0035C9"/>
                </a:solidFill>
              </a:rPr>
              <a:t>	</a:t>
            </a:r>
            <a:endParaRPr lang="de-DE" altLang="de-DE" sz="1200" b="1" dirty="0" smtClean="0">
              <a:solidFill>
                <a:srgbClr val="000000"/>
              </a:solidFill>
            </a:endParaRPr>
          </a:p>
          <a:p>
            <a:pPr marL="185738" indent="-185738" eaLnBrk="1" hangingPunct="1">
              <a:lnSpc>
                <a:spcPct val="130000"/>
              </a:lnSpc>
              <a:spcBef>
                <a:spcPct val="0"/>
              </a:spcBef>
              <a:buFontTx/>
              <a:buNone/>
              <a:tabLst>
                <a:tab pos="290513" algn="l"/>
              </a:tabLst>
            </a:pPr>
            <a:r>
              <a:rPr lang="de-DE" altLang="de-DE" sz="800" b="1" dirty="0" smtClean="0">
                <a:solidFill>
                  <a:srgbClr val="0035C9"/>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684213" y="981075"/>
            <a:ext cx="7772400" cy="5105400"/>
          </a:xfrm>
        </p:spPr>
        <p:txBody>
          <a:bodyPr/>
          <a:lstStyle/>
          <a:p>
            <a:pPr marL="185738" indent="-185738" eaLnBrk="1" hangingPunct="1">
              <a:lnSpc>
                <a:spcPct val="130000"/>
              </a:lnSpc>
              <a:spcBef>
                <a:spcPct val="0"/>
              </a:spcBef>
              <a:buFontTx/>
              <a:buNone/>
              <a:tabLst>
                <a:tab pos="381000" algn="l"/>
              </a:tabLst>
            </a:pPr>
            <a:endParaRPr lang="de-DE" altLang="de-DE" sz="1600" b="1" dirty="0" smtClean="0">
              <a:solidFill>
                <a:srgbClr val="000000"/>
              </a:solidFill>
            </a:endParaRPr>
          </a:p>
          <a:p>
            <a:pPr marL="185738" indent="-185738" eaLnBrk="1" hangingPunct="1">
              <a:lnSpc>
                <a:spcPct val="120000"/>
              </a:lnSpc>
              <a:spcBef>
                <a:spcPct val="0"/>
              </a:spcBef>
              <a:buFontTx/>
              <a:buNone/>
              <a:tabLst>
                <a:tab pos="381000" algn="l"/>
              </a:tabLst>
            </a:pPr>
            <a:r>
              <a:rPr lang="de-DE" altLang="de-DE" sz="1800" b="1" dirty="0" smtClean="0">
                <a:solidFill>
                  <a:srgbClr val="0035C9"/>
                </a:solidFill>
              </a:rPr>
              <a:t>MERKBL</a:t>
            </a:r>
            <a:r>
              <a:rPr lang="de-DE" altLang="ja-JP" sz="1800" b="1" dirty="0" smtClean="0">
                <a:solidFill>
                  <a:srgbClr val="0035C9"/>
                </a:solidFill>
              </a:rPr>
              <a:t>Ä</a:t>
            </a:r>
            <a:r>
              <a:rPr lang="de-DE" altLang="de-DE" sz="1800" b="1" dirty="0" smtClean="0">
                <a:solidFill>
                  <a:srgbClr val="0035C9"/>
                </a:solidFill>
              </a:rPr>
              <a:t>TTER</a:t>
            </a:r>
            <a:endParaRPr lang="de-DE" altLang="de-DE" sz="1800" dirty="0" smtClean="0">
              <a:solidFill>
                <a:srgbClr val="000000"/>
              </a:solidFill>
            </a:endParaRPr>
          </a:p>
          <a:p>
            <a:pPr marL="185738" indent="-185738" eaLnBrk="1" hangingPunct="1">
              <a:lnSpc>
                <a:spcPct val="120000"/>
              </a:lnSpc>
              <a:spcBef>
                <a:spcPct val="0"/>
              </a:spcBef>
              <a:buFontTx/>
              <a:buNone/>
              <a:tabLst>
                <a:tab pos="381000" algn="l"/>
              </a:tabLst>
            </a:pPr>
            <a:r>
              <a:rPr lang="de-DE" altLang="de-DE" sz="1800" dirty="0" smtClean="0">
                <a:solidFill>
                  <a:srgbClr val="000000"/>
                </a:solidFill>
              </a:rPr>
              <a:t>	･ Schnupperlehre </a:t>
            </a:r>
          </a:p>
          <a:p>
            <a:pPr marL="185738" indent="-185738" eaLnBrk="1" hangingPunct="1">
              <a:lnSpc>
                <a:spcPct val="120000"/>
              </a:lnSpc>
              <a:spcBef>
                <a:spcPct val="0"/>
              </a:spcBef>
              <a:buFontTx/>
              <a:buNone/>
              <a:tabLst>
                <a:tab pos="381000" algn="l"/>
              </a:tabLst>
            </a:pPr>
            <a:r>
              <a:rPr lang="de-DE" altLang="de-DE" sz="1800" dirty="0" smtClean="0">
                <a:solidFill>
                  <a:srgbClr val="000000"/>
                </a:solidFill>
              </a:rPr>
              <a:t>	･ Krankheit und Unfall</a:t>
            </a:r>
          </a:p>
          <a:p>
            <a:pPr marL="185738" indent="-185738" eaLnBrk="1" hangingPunct="1">
              <a:lnSpc>
                <a:spcPct val="130000"/>
              </a:lnSpc>
              <a:spcBef>
                <a:spcPct val="0"/>
              </a:spcBef>
              <a:buFontTx/>
              <a:buNone/>
              <a:tabLst>
                <a:tab pos="381000" algn="l"/>
              </a:tabLst>
            </a:pPr>
            <a:r>
              <a:rPr lang="de-DE" altLang="de-DE" sz="1800" b="1" dirty="0" smtClean="0">
                <a:solidFill>
                  <a:srgbClr val="000000"/>
                </a:solidFill>
              </a:rPr>
              <a:t>2.3. Anstellung / Lehrvertrag</a:t>
            </a:r>
          </a:p>
          <a:p>
            <a:pPr marL="185738" indent="-185738" eaLnBrk="1" hangingPunct="1">
              <a:lnSpc>
                <a:spcPct val="130000"/>
              </a:lnSpc>
              <a:spcBef>
                <a:spcPct val="0"/>
              </a:spcBef>
              <a:buFontTx/>
              <a:buNone/>
              <a:tabLst>
                <a:tab pos="381000" algn="l"/>
              </a:tabLst>
            </a:pPr>
            <a:r>
              <a:rPr lang="de-DE" altLang="de-DE" sz="1600" b="1" dirty="0" smtClean="0">
                <a:solidFill>
                  <a:srgbClr val="0035C9"/>
                </a:solidFill>
              </a:rPr>
              <a:t>CHECK-LISTE</a:t>
            </a:r>
            <a:endParaRPr lang="de-DE" altLang="de-DE" sz="1600" dirty="0" smtClean="0">
              <a:solidFill>
                <a:srgbClr val="000000"/>
              </a:solidFill>
            </a:endParaRPr>
          </a:p>
          <a:p>
            <a:pPr marL="185738" indent="-185738" eaLnBrk="1" hangingPunct="1">
              <a:lnSpc>
                <a:spcPct val="130000"/>
              </a:lnSpc>
              <a:spcBef>
                <a:spcPct val="0"/>
              </a:spcBef>
              <a:buFontTx/>
              <a:buNone/>
              <a:tabLst>
                <a:tab pos="381000" algn="l"/>
              </a:tabLst>
            </a:pPr>
            <a:r>
              <a:rPr lang="de-DE" altLang="de-DE" sz="1600" dirty="0" smtClean="0">
                <a:solidFill>
                  <a:srgbClr val="000000"/>
                </a:solidFill>
              </a:rPr>
              <a:t>	･ Lehrvertrag – Anstellung</a:t>
            </a:r>
          </a:p>
          <a:p>
            <a:pPr marL="190500" indent="-190500" eaLnBrk="1" hangingPunct="1">
              <a:lnSpc>
                <a:spcPct val="120000"/>
              </a:lnSpc>
              <a:spcBef>
                <a:spcPct val="0"/>
              </a:spcBef>
              <a:buFontTx/>
              <a:buNone/>
            </a:pPr>
            <a:r>
              <a:rPr lang="de-DE" altLang="de-DE" sz="1600" b="1" dirty="0" smtClean="0"/>
              <a:t>FORMULAR</a:t>
            </a:r>
            <a:endParaRPr lang="de-DE" altLang="de-DE" sz="1600" dirty="0"/>
          </a:p>
          <a:p>
            <a:pPr marL="190500" indent="-190500" eaLnBrk="1" hangingPunct="1">
              <a:lnSpc>
                <a:spcPct val="120000"/>
              </a:lnSpc>
              <a:spcBef>
                <a:spcPct val="0"/>
              </a:spcBef>
              <a:buFontTx/>
              <a:buNone/>
            </a:pPr>
            <a:r>
              <a:rPr lang="de-DE" altLang="de-DE" sz="1600" dirty="0"/>
              <a:t>	･ </a:t>
            </a:r>
            <a:r>
              <a:rPr lang="de-DE" altLang="de-DE" sz="1600" dirty="0" smtClean="0"/>
              <a:t>Lehrvertrag</a:t>
            </a:r>
            <a:endParaRPr lang="de-DE" altLang="de-DE" sz="1600" dirty="0"/>
          </a:p>
          <a:p>
            <a:pPr marL="185738" indent="-185738" eaLnBrk="1" hangingPunct="1">
              <a:lnSpc>
                <a:spcPct val="130000"/>
              </a:lnSpc>
              <a:spcBef>
                <a:spcPct val="0"/>
              </a:spcBef>
              <a:buFontTx/>
              <a:buNone/>
              <a:tabLst>
                <a:tab pos="381000" algn="l"/>
              </a:tabLst>
            </a:pPr>
            <a:r>
              <a:rPr lang="de-DE" altLang="de-DE" sz="1800" b="1" dirty="0" smtClean="0">
                <a:solidFill>
                  <a:srgbClr val="000000"/>
                </a:solidFill>
              </a:rPr>
              <a:t>2.4. Lehrverhältnis</a:t>
            </a:r>
          </a:p>
          <a:p>
            <a:pPr marL="185738" indent="-185738" eaLnBrk="1" hangingPunct="1">
              <a:lnSpc>
                <a:spcPct val="130000"/>
              </a:lnSpc>
              <a:spcBef>
                <a:spcPct val="0"/>
              </a:spcBef>
              <a:buFontTx/>
              <a:buNone/>
              <a:tabLst>
                <a:tab pos="381000" algn="l"/>
              </a:tabLst>
            </a:pPr>
            <a:endParaRPr lang="de-DE" altLang="de-DE" sz="1800" b="1" dirty="0" smtClean="0">
              <a:solidFill>
                <a:srgbClr val="000000"/>
              </a:solidFill>
            </a:endParaRPr>
          </a:p>
          <a:p>
            <a:pPr marL="185738" indent="-185738" eaLnBrk="1" hangingPunct="1">
              <a:lnSpc>
                <a:spcPct val="130000"/>
              </a:lnSpc>
              <a:spcBef>
                <a:spcPct val="0"/>
              </a:spcBef>
              <a:buFontTx/>
              <a:buNone/>
              <a:tabLst>
                <a:tab pos="381000" algn="l"/>
              </a:tabLst>
            </a:pPr>
            <a:endParaRPr lang="de-DE" altLang="de-DE" sz="1600" dirty="0"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85800" y="990600"/>
            <a:ext cx="7772400" cy="5105400"/>
          </a:xfrm>
        </p:spPr>
        <p:txBody>
          <a:bodyPr/>
          <a:lstStyle/>
          <a:p>
            <a:pPr marL="185738" indent="-185738" eaLnBrk="1" hangingPunct="1">
              <a:lnSpc>
                <a:spcPct val="120000"/>
              </a:lnSpc>
              <a:spcBef>
                <a:spcPct val="0"/>
              </a:spcBef>
              <a:spcAft>
                <a:spcPts val="275"/>
              </a:spcAft>
              <a:buFontTx/>
              <a:buNone/>
              <a:tabLst>
                <a:tab pos="474663" algn="l"/>
              </a:tabLst>
            </a:pPr>
            <a:r>
              <a:rPr lang="de-DE" altLang="de-DE" sz="1800" b="1" dirty="0" smtClean="0">
                <a:solidFill>
                  <a:srgbClr val="0035C9"/>
                </a:solidFill>
              </a:rPr>
              <a:t>A 3. Vorbereiten der betrieblichen Grundbildung und Integration</a:t>
            </a:r>
            <a:endParaRPr lang="de-DE" altLang="de-DE" sz="1800" dirty="0" smtClean="0">
              <a:solidFill>
                <a:srgbClr val="000000"/>
              </a:solidFill>
            </a:endParaRPr>
          </a:p>
          <a:p>
            <a:pPr marL="185738" indent="-185738" eaLnBrk="1" hangingPunct="1">
              <a:lnSpc>
                <a:spcPct val="120000"/>
              </a:lnSpc>
              <a:spcBef>
                <a:spcPct val="0"/>
              </a:spcBef>
              <a:buFontTx/>
              <a:buNone/>
              <a:tabLst>
                <a:tab pos="474663" algn="l"/>
              </a:tabLst>
            </a:pPr>
            <a:r>
              <a:rPr lang="de-DE" altLang="de-DE" sz="1800" b="1" dirty="0" smtClean="0">
                <a:solidFill>
                  <a:srgbClr val="000000"/>
                </a:solidFill>
              </a:rPr>
              <a:t>	3.1. Arbeitsplatz vorbereiten</a:t>
            </a:r>
          </a:p>
          <a:p>
            <a:pPr marL="185738" indent="-185738" eaLnBrk="1" hangingPunct="1">
              <a:lnSpc>
                <a:spcPct val="120000"/>
              </a:lnSpc>
              <a:spcBef>
                <a:spcPct val="0"/>
              </a:spcBef>
              <a:buFontTx/>
              <a:buNone/>
              <a:tabLst>
                <a:tab pos="474663" algn="l"/>
              </a:tabLst>
            </a:pPr>
            <a:r>
              <a:rPr lang="de-DE" altLang="de-DE" sz="1800" b="1" dirty="0" smtClean="0">
                <a:solidFill>
                  <a:srgbClr val="000000"/>
                </a:solidFill>
              </a:rPr>
              <a:t>	3.2. Planen der betrieblichen Grundbildung</a:t>
            </a:r>
          </a:p>
          <a:p>
            <a:pPr marL="185738" indent="-185738" eaLnBrk="1" hangingPunct="1">
              <a:lnSpc>
                <a:spcPct val="120000"/>
              </a:lnSpc>
              <a:spcBef>
                <a:spcPct val="0"/>
              </a:spcBef>
              <a:buFontTx/>
              <a:buNone/>
              <a:tabLst>
                <a:tab pos="474663" algn="l"/>
              </a:tabLst>
            </a:pPr>
            <a:r>
              <a:rPr lang="de-DE" altLang="de-DE" sz="1800" b="1" dirty="0" smtClean="0">
                <a:solidFill>
                  <a:srgbClr val="0035C9"/>
                </a:solidFill>
              </a:rPr>
              <a:t>	CHECK-LISTEN</a:t>
            </a:r>
            <a:endParaRPr lang="de-DE" altLang="de-DE" sz="1800" dirty="0" smtClean="0">
              <a:solidFill>
                <a:srgbClr val="000000"/>
              </a:solidFill>
            </a:endParaRP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 Planen der betrieblichen Grundbildung</a:t>
            </a: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 Betrieblicher Bildungsplan</a:t>
            </a: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 Individueller Bildungsplan</a:t>
            </a:r>
          </a:p>
          <a:p>
            <a:pPr marL="185738" indent="-185738" eaLnBrk="1" hangingPunct="1">
              <a:lnSpc>
                <a:spcPct val="120000"/>
              </a:lnSpc>
              <a:spcBef>
                <a:spcPct val="0"/>
              </a:spcBef>
              <a:buFontTx/>
              <a:buNone/>
              <a:tabLst>
                <a:tab pos="474663" algn="l"/>
              </a:tabLst>
            </a:pPr>
            <a:r>
              <a:rPr lang="de-DE" altLang="de-DE" sz="1800" b="1" dirty="0" smtClean="0">
                <a:solidFill>
                  <a:srgbClr val="000000"/>
                </a:solidFill>
              </a:rPr>
              <a:t>	3.3. Integration der Lernenden in das Unternehmen</a:t>
            </a:r>
          </a:p>
          <a:p>
            <a:pPr marL="185738" indent="-185738" algn="just" eaLnBrk="1" hangingPunct="1">
              <a:lnSpc>
                <a:spcPct val="120000"/>
              </a:lnSpc>
              <a:spcBef>
                <a:spcPct val="0"/>
              </a:spcBef>
              <a:buFontTx/>
              <a:buNone/>
              <a:tabLst>
                <a:tab pos="474663" algn="l"/>
              </a:tabLst>
            </a:pPr>
            <a:r>
              <a:rPr lang="de-DE" altLang="de-DE" sz="1800" b="1" dirty="0" smtClean="0">
                <a:solidFill>
                  <a:srgbClr val="0035C9"/>
                </a:solidFill>
              </a:rPr>
              <a:t>	CHECK-LISTEN</a:t>
            </a:r>
            <a:endParaRPr lang="de-DE" altLang="de-DE" sz="1800" dirty="0" smtClean="0">
              <a:solidFill>
                <a:srgbClr val="000000"/>
              </a:solidFill>
            </a:endParaRP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 Vorbereitung vor dem ersten Arbeitstag</a:t>
            </a: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 Erste Arbeitswoche</a:t>
            </a:r>
          </a:p>
          <a:p>
            <a:pPr marL="185738" indent="-185738" eaLnBrk="1" hangingPunct="1">
              <a:lnSpc>
                <a:spcPct val="120000"/>
              </a:lnSpc>
              <a:spcBef>
                <a:spcPct val="0"/>
              </a:spcBef>
              <a:buFontTx/>
              <a:buNone/>
              <a:tabLst>
                <a:tab pos="474663" algn="l"/>
              </a:tabLst>
            </a:pPr>
            <a:r>
              <a:rPr lang="de-DE" altLang="de-DE" sz="1800" dirty="0" smtClean="0">
                <a:solidFill>
                  <a:srgbClr val="000000"/>
                </a:solidFill>
              </a:rPr>
              <a:t/>
            </a:r>
            <a:br>
              <a:rPr lang="de-DE" altLang="de-DE" sz="1800" dirty="0" smtClean="0">
                <a:solidFill>
                  <a:srgbClr val="000000"/>
                </a:solidFill>
              </a:rPr>
            </a:br>
            <a:endParaRPr lang="de-DE" altLang="de-DE" sz="1800" dirty="0" smtClean="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684213" y="981075"/>
            <a:ext cx="7772400" cy="5105400"/>
          </a:xfrm>
        </p:spPr>
        <p:txBody>
          <a:bodyPr/>
          <a:lstStyle/>
          <a:p>
            <a:pPr marL="190500" indent="-190500" eaLnBrk="1" hangingPunct="1">
              <a:lnSpc>
                <a:spcPct val="120000"/>
              </a:lnSpc>
              <a:spcBef>
                <a:spcPct val="0"/>
              </a:spcBef>
              <a:spcAft>
                <a:spcPts val="275"/>
              </a:spcAft>
              <a:buFontTx/>
              <a:buNone/>
            </a:pPr>
            <a:r>
              <a:rPr lang="de-DE" altLang="de-DE" sz="1800" b="1" smtClean="0">
                <a:solidFill>
                  <a:srgbClr val="0035C9"/>
                </a:solidFill>
              </a:rPr>
              <a:t>A 4. Lehren und Lernen im Betrieb</a:t>
            </a:r>
            <a:endParaRPr lang="de-DE" altLang="de-DE" sz="1800" smtClean="0">
              <a:solidFill>
                <a:srgbClr val="000000"/>
              </a:solidFill>
            </a:endParaRPr>
          </a:p>
          <a:p>
            <a:pPr marL="190500" indent="-190500" eaLnBrk="1" hangingPunct="1">
              <a:lnSpc>
                <a:spcPct val="120000"/>
              </a:lnSpc>
              <a:spcBef>
                <a:spcPct val="0"/>
              </a:spcBef>
              <a:buFontTx/>
              <a:buNone/>
            </a:pPr>
            <a:r>
              <a:rPr lang="de-DE" altLang="de-DE" sz="1800" b="1" smtClean="0">
                <a:solidFill>
                  <a:srgbClr val="000000"/>
                </a:solidFill>
              </a:rPr>
              <a:t>	4.1. Lernprozesse im Betrieb</a:t>
            </a:r>
          </a:p>
          <a:p>
            <a:pPr marL="190500" indent="-190500" eaLnBrk="1" hangingPunct="1">
              <a:lnSpc>
                <a:spcPct val="120000"/>
              </a:lnSpc>
              <a:spcBef>
                <a:spcPct val="0"/>
              </a:spcBef>
              <a:buFontTx/>
              <a:buNone/>
            </a:pPr>
            <a:r>
              <a:rPr lang="de-DE" altLang="de-DE" sz="1800" b="1" smtClean="0">
                <a:solidFill>
                  <a:srgbClr val="0035C9"/>
                </a:solidFill>
              </a:rPr>
              <a:t>	CHECK-LISTE</a:t>
            </a:r>
          </a:p>
          <a:p>
            <a:pPr marL="190500" indent="-190500" eaLnBrk="1" hangingPunct="1">
              <a:lnSpc>
                <a:spcPct val="120000"/>
              </a:lnSpc>
              <a:spcBef>
                <a:spcPct val="0"/>
              </a:spcBef>
              <a:buFontTx/>
              <a:buNone/>
            </a:pPr>
            <a:r>
              <a:rPr lang="de-DE" altLang="de-DE" sz="1800" smtClean="0">
                <a:solidFill>
                  <a:srgbClr val="000000"/>
                </a:solidFill>
              </a:rPr>
              <a:t>	･ Aufträge erteilen</a:t>
            </a:r>
          </a:p>
          <a:p>
            <a:pPr marL="190500" indent="-190500" eaLnBrk="1" hangingPunct="1">
              <a:lnSpc>
                <a:spcPct val="120000"/>
              </a:lnSpc>
              <a:spcBef>
                <a:spcPct val="0"/>
              </a:spcBef>
              <a:buFontTx/>
              <a:buNone/>
            </a:pPr>
            <a:r>
              <a:rPr lang="de-DE" altLang="de-DE" sz="1800" b="1" smtClean="0">
                <a:solidFill>
                  <a:srgbClr val="000000"/>
                </a:solidFill>
              </a:rPr>
              <a:t>	4.2. Bildungsbericht</a:t>
            </a:r>
          </a:p>
          <a:p>
            <a:pPr marL="190500" indent="-190500" algn="just" eaLnBrk="1" hangingPunct="1">
              <a:lnSpc>
                <a:spcPct val="120000"/>
              </a:lnSpc>
              <a:spcBef>
                <a:spcPct val="0"/>
              </a:spcBef>
              <a:buFontTx/>
              <a:buNone/>
            </a:pPr>
            <a:r>
              <a:rPr lang="de-DE" altLang="de-DE" sz="1800" b="1" smtClean="0">
                <a:solidFill>
                  <a:srgbClr val="0035C9"/>
                </a:solidFill>
              </a:rPr>
              <a:t>	FORMULAR</a:t>
            </a:r>
          </a:p>
          <a:p>
            <a:pPr marL="190500" indent="-190500" eaLnBrk="1" hangingPunct="1">
              <a:lnSpc>
                <a:spcPct val="120000"/>
              </a:lnSpc>
              <a:spcBef>
                <a:spcPct val="0"/>
              </a:spcBef>
              <a:buFontTx/>
              <a:buNone/>
            </a:pPr>
            <a:r>
              <a:rPr lang="de-DE" altLang="de-DE" sz="1800" smtClean="0">
                <a:solidFill>
                  <a:srgbClr val="000000"/>
                </a:solidFill>
              </a:rPr>
              <a:t>	･ Bildungsbericht</a:t>
            </a:r>
          </a:p>
          <a:p>
            <a:pPr marL="190500" indent="-190500" eaLnBrk="1" hangingPunct="1">
              <a:lnSpc>
                <a:spcPct val="120000"/>
              </a:lnSpc>
              <a:spcBef>
                <a:spcPct val="0"/>
              </a:spcBef>
              <a:buFontTx/>
              <a:buNone/>
            </a:pPr>
            <a:r>
              <a:rPr lang="de-DE" altLang="de-DE" sz="1800" b="1" smtClean="0">
                <a:solidFill>
                  <a:srgbClr val="000000"/>
                </a:solidFill>
              </a:rPr>
              <a:t>	4.3. Lerndokumentation</a:t>
            </a:r>
          </a:p>
          <a:p>
            <a:pPr marL="190500" indent="-190500" eaLnBrk="1" hangingPunct="1">
              <a:lnSpc>
                <a:spcPct val="120000"/>
              </a:lnSpc>
              <a:spcBef>
                <a:spcPct val="0"/>
              </a:spcBef>
              <a:buFontTx/>
              <a:buNone/>
            </a:pPr>
            <a:r>
              <a:rPr lang="de-DE" altLang="de-DE" sz="1800" b="1" smtClean="0">
                <a:solidFill>
                  <a:srgbClr val="000000"/>
                </a:solidFill>
              </a:rPr>
              <a:t>	</a:t>
            </a:r>
            <a:r>
              <a:rPr lang="de-DE" altLang="de-DE" sz="1800" b="1" smtClean="0">
                <a:solidFill>
                  <a:srgbClr val="0035C9"/>
                </a:solidFill>
              </a:rPr>
              <a:t>CHECK-LISTE</a:t>
            </a:r>
          </a:p>
          <a:p>
            <a:pPr marL="190500" indent="-190500" eaLnBrk="1" hangingPunct="1">
              <a:lnSpc>
                <a:spcPct val="120000"/>
              </a:lnSpc>
              <a:spcBef>
                <a:spcPct val="0"/>
              </a:spcBef>
              <a:buFontTx/>
              <a:buNone/>
            </a:pPr>
            <a:r>
              <a:rPr lang="de-DE" altLang="de-DE" sz="1800" smtClean="0">
                <a:solidFill>
                  <a:srgbClr val="000000"/>
                </a:solidFill>
              </a:rPr>
              <a:t>	･ Einführung der Lerndokumentation</a:t>
            </a:r>
          </a:p>
          <a:p>
            <a:pPr marL="190500" indent="-190500" eaLnBrk="1" hangingPunct="1">
              <a:lnSpc>
                <a:spcPct val="120000"/>
              </a:lnSpc>
              <a:spcBef>
                <a:spcPct val="0"/>
              </a:spcBef>
              <a:buFontTx/>
              <a:buNone/>
            </a:pPr>
            <a:r>
              <a:rPr lang="de-DE" altLang="de-DE" sz="1800" b="1" smtClean="0">
                <a:solidFill>
                  <a:srgbClr val="000000"/>
                </a:solidFill>
              </a:rPr>
              <a:t>	 4.4. Handlungskompetenzen</a:t>
            </a:r>
            <a:endParaRPr lang="de-DE" altLang="de-DE" sz="1800" b="1" smtClean="0">
              <a:solidFill>
                <a:srgbClr val="0035C9"/>
              </a:solidFill>
            </a:endParaRPr>
          </a:p>
          <a:p>
            <a:pPr marL="190500" indent="-190500" eaLnBrk="1" hangingPunct="1">
              <a:lnSpc>
                <a:spcPct val="120000"/>
              </a:lnSpc>
              <a:spcBef>
                <a:spcPct val="0"/>
              </a:spcBef>
              <a:buFontTx/>
              <a:buNone/>
            </a:pPr>
            <a:r>
              <a:rPr lang="de-DE" altLang="de-DE" sz="2400" smtClean="0">
                <a:solidFill>
                  <a:srgbClr val="000000"/>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1175</Words>
  <Application>Microsoft Office PowerPoint</Application>
  <PresentationFormat>Bildschirmpräsentation (4:3)</PresentationFormat>
  <Paragraphs>326</Paragraphs>
  <Slides>34</Slides>
  <Notes>34</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Leere 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Präsentation</dc:title>
  <dc:subject>Handbuch und Lexikon 2011</dc:subject>
  <dc:creator/>
  <cp:lastModifiedBy/>
  <cp:revision>1</cp:revision>
  <dcterms:created xsi:type="dcterms:W3CDTF">2011-08-18T14:56:42Z</dcterms:created>
  <dcterms:modified xsi:type="dcterms:W3CDTF">2017-12-11T13:05:06Z</dcterms:modified>
</cp:coreProperties>
</file>